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63" r:id="rId7"/>
    <p:sldId id="261" r:id="rId8"/>
    <p:sldId id="289" r:id="rId9"/>
    <p:sldId id="260" r:id="rId10"/>
    <p:sldId id="287" r:id="rId11"/>
    <p:sldId id="262" r:id="rId12"/>
    <p:sldId id="265" r:id="rId13"/>
    <p:sldId id="288" r:id="rId14"/>
    <p:sldId id="282" r:id="rId15"/>
    <p:sldId id="266" r:id="rId16"/>
    <p:sldId id="292" r:id="rId17"/>
    <p:sldId id="267" r:id="rId18"/>
    <p:sldId id="279" r:id="rId19"/>
    <p:sldId id="290" r:id="rId20"/>
    <p:sldId id="293" r:id="rId21"/>
    <p:sldId id="268" r:id="rId22"/>
    <p:sldId id="269" r:id="rId23"/>
    <p:sldId id="280" r:id="rId24"/>
    <p:sldId id="274" r:id="rId25"/>
    <p:sldId id="286" r:id="rId26"/>
    <p:sldId id="272" r:id="rId27"/>
    <p:sldId id="273" r:id="rId28"/>
    <p:sldId id="278" r:id="rId29"/>
    <p:sldId id="284" r:id="rId30"/>
    <p:sldId id="281" r:id="rId31"/>
    <p:sldId id="283" r:id="rId32"/>
    <p:sldId id="277" r:id="rId33"/>
    <p:sldId id="285" r:id="rId34"/>
    <p:sldId id="275" r:id="rId35"/>
    <p:sldId id="276" r:id="rId36"/>
    <p:sldId id="291" r:id="rId37"/>
  </p:sldIdLst>
  <p:sldSz cx="12192000" cy="6858000"/>
  <p:notesSz cx="6797675"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67400E09-A43E-41E5-BC33-73AFCE4B76BD}" type="datetimeFigureOut">
              <a:rPr lang="de-DE" smtClean="0"/>
              <a:t>04.11.2018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2EE0262-274F-44BD-AEB2-059ADC0AC85A}" type="slidenum">
              <a:rPr lang="de-DE" smtClean="0"/>
              <a:t>‹Nr.›</a:t>
            </a:fld>
            <a:endParaRPr lang="de-DE"/>
          </a:p>
        </p:txBody>
      </p:sp>
    </p:spTree>
    <p:extLst>
      <p:ext uri="{BB962C8B-B14F-4D97-AF65-F5344CB8AC3E}">
        <p14:creationId xmlns:p14="http://schemas.microsoft.com/office/powerpoint/2010/main" val="2163292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7400E09-A43E-41E5-BC33-73AFCE4B76BD}" type="datetimeFigureOut">
              <a:rPr lang="de-DE" smtClean="0"/>
              <a:t>04.11.2018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2EE0262-274F-44BD-AEB2-059ADC0AC85A}" type="slidenum">
              <a:rPr lang="de-DE" smtClean="0"/>
              <a:t>‹Nr.›</a:t>
            </a:fld>
            <a:endParaRPr lang="de-DE"/>
          </a:p>
        </p:txBody>
      </p:sp>
    </p:spTree>
    <p:extLst>
      <p:ext uri="{BB962C8B-B14F-4D97-AF65-F5344CB8AC3E}">
        <p14:creationId xmlns:p14="http://schemas.microsoft.com/office/powerpoint/2010/main" val="1607426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7400E09-A43E-41E5-BC33-73AFCE4B76BD}" type="datetimeFigureOut">
              <a:rPr lang="de-DE" smtClean="0"/>
              <a:t>04.11.2018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2EE0262-274F-44BD-AEB2-059ADC0AC85A}" type="slidenum">
              <a:rPr lang="de-DE" smtClean="0"/>
              <a:t>‹Nr.›</a:t>
            </a:fld>
            <a:endParaRPr lang="de-DE"/>
          </a:p>
        </p:txBody>
      </p:sp>
    </p:spTree>
    <p:extLst>
      <p:ext uri="{BB962C8B-B14F-4D97-AF65-F5344CB8AC3E}">
        <p14:creationId xmlns:p14="http://schemas.microsoft.com/office/powerpoint/2010/main" val="393125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67400E09-A43E-41E5-BC33-73AFCE4B76BD}" type="datetimeFigureOut">
              <a:rPr lang="de-DE" smtClean="0"/>
              <a:t>04.11.2018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2EE0262-274F-44BD-AEB2-059ADC0AC85A}" type="slidenum">
              <a:rPr lang="de-DE" smtClean="0"/>
              <a:t>‹Nr.›</a:t>
            </a:fld>
            <a:endParaRPr lang="de-DE"/>
          </a:p>
        </p:txBody>
      </p:sp>
    </p:spTree>
    <p:extLst>
      <p:ext uri="{BB962C8B-B14F-4D97-AF65-F5344CB8AC3E}">
        <p14:creationId xmlns:p14="http://schemas.microsoft.com/office/powerpoint/2010/main" val="2961340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67400E09-A43E-41E5-BC33-73AFCE4B76BD}" type="datetimeFigureOut">
              <a:rPr lang="de-DE" smtClean="0"/>
              <a:t>04.11.2018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C2EE0262-274F-44BD-AEB2-059ADC0AC85A}" type="slidenum">
              <a:rPr lang="de-DE" smtClean="0"/>
              <a:t>‹Nr.›</a:t>
            </a:fld>
            <a:endParaRPr lang="de-DE"/>
          </a:p>
        </p:txBody>
      </p:sp>
    </p:spTree>
    <p:extLst>
      <p:ext uri="{BB962C8B-B14F-4D97-AF65-F5344CB8AC3E}">
        <p14:creationId xmlns:p14="http://schemas.microsoft.com/office/powerpoint/2010/main" val="2790208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67400E09-A43E-41E5-BC33-73AFCE4B76BD}" type="datetimeFigureOut">
              <a:rPr lang="de-DE" smtClean="0"/>
              <a:t>04.11.2018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2EE0262-274F-44BD-AEB2-059ADC0AC85A}" type="slidenum">
              <a:rPr lang="de-DE" smtClean="0"/>
              <a:t>‹Nr.›</a:t>
            </a:fld>
            <a:endParaRPr lang="de-DE"/>
          </a:p>
        </p:txBody>
      </p:sp>
    </p:spTree>
    <p:extLst>
      <p:ext uri="{BB962C8B-B14F-4D97-AF65-F5344CB8AC3E}">
        <p14:creationId xmlns:p14="http://schemas.microsoft.com/office/powerpoint/2010/main" val="2092624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67400E09-A43E-41E5-BC33-73AFCE4B76BD}" type="datetimeFigureOut">
              <a:rPr lang="de-DE" smtClean="0"/>
              <a:t>04.11.2018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C2EE0262-274F-44BD-AEB2-059ADC0AC85A}" type="slidenum">
              <a:rPr lang="de-DE" smtClean="0"/>
              <a:t>‹Nr.›</a:t>
            </a:fld>
            <a:endParaRPr lang="de-DE"/>
          </a:p>
        </p:txBody>
      </p:sp>
    </p:spTree>
    <p:extLst>
      <p:ext uri="{BB962C8B-B14F-4D97-AF65-F5344CB8AC3E}">
        <p14:creationId xmlns:p14="http://schemas.microsoft.com/office/powerpoint/2010/main" val="1689245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67400E09-A43E-41E5-BC33-73AFCE4B76BD}" type="datetimeFigureOut">
              <a:rPr lang="de-DE" smtClean="0"/>
              <a:t>04.11.2018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C2EE0262-274F-44BD-AEB2-059ADC0AC85A}" type="slidenum">
              <a:rPr lang="de-DE" smtClean="0"/>
              <a:t>‹Nr.›</a:t>
            </a:fld>
            <a:endParaRPr lang="de-DE"/>
          </a:p>
        </p:txBody>
      </p:sp>
    </p:spTree>
    <p:extLst>
      <p:ext uri="{BB962C8B-B14F-4D97-AF65-F5344CB8AC3E}">
        <p14:creationId xmlns:p14="http://schemas.microsoft.com/office/powerpoint/2010/main" val="2565498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7400E09-A43E-41E5-BC33-73AFCE4B76BD}" type="datetimeFigureOut">
              <a:rPr lang="de-DE" smtClean="0"/>
              <a:t>04.11.2018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C2EE0262-274F-44BD-AEB2-059ADC0AC85A}" type="slidenum">
              <a:rPr lang="de-DE" smtClean="0"/>
              <a:t>‹Nr.›</a:t>
            </a:fld>
            <a:endParaRPr lang="de-DE"/>
          </a:p>
        </p:txBody>
      </p:sp>
    </p:spTree>
    <p:extLst>
      <p:ext uri="{BB962C8B-B14F-4D97-AF65-F5344CB8AC3E}">
        <p14:creationId xmlns:p14="http://schemas.microsoft.com/office/powerpoint/2010/main" val="100799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7400E09-A43E-41E5-BC33-73AFCE4B76BD}" type="datetimeFigureOut">
              <a:rPr lang="de-DE" smtClean="0"/>
              <a:t>04.11.2018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2EE0262-274F-44BD-AEB2-059ADC0AC85A}" type="slidenum">
              <a:rPr lang="de-DE" smtClean="0"/>
              <a:t>‹Nr.›</a:t>
            </a:fld>
            <a:endParaRPr lang="de-DE"/>
          </a:p>
        </p:txBody>
      </p:sp>
    </p:spTree>
    <p:extLst>
      <p:ext uri="{BB962C8B-B14F-4D97-AF65-F5344CB8AC3E}">
        <p14:creationId xmlns:p14="http://schemas.microsoft.com/office/powerpoint/2010/main" val="561196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7400E09-A43E-41E5-BC33-73AFCE4B76BD}" type="datetimeFigureOut">
              <a:rPr lang="de-DE" smtClean="0"/>
              <a:t>04.11.2018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C2EE0262-274F-44BD-AEB2-059ADC0AC85A}" type="slidenum">
              <a:rPr lang="de-DE" smtClean="0"/>
              <a:t>‹Nr.›</a:t>
            </a:fld>
            <a:endParaRPr lang="de-DE"/>
          </a:p>
        </p:txBody>
      </p:sp>
    </p:spTree>
    <p:extLst>
      <p:ext uri="{BB962C8B-B14F-4D97-AF65-F5344CB8AC3E}">
        <p14:creationId xmlns:p14="http://schemas.microsoft.com/office/powerpoint/2010/main" val="4028595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400E09-A43E-41E5-BC33-73AFCE4B76BD}" type="datetimeFigureOut">
              <a:rPr lang="de-DE" smtClean="0"/>
              <a:t>04.11.2018</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EE0262-274F-44BD-AEB2-059ADC0AC85A}" type="slidenum">
              <a:rPr lang="de-DE" smtClean="0"/>
              <a:t>‹Nr.›</a:t>
            </a:fld>
            <a:endParaRPr lang="de-DE"/>
          </a:p>
        </p:txBody>
      </p:sp>
    </p:spTree>
    <p:extLst>
      <p:ext uri="{BB962C8B-B14F-4D97-AF65-F5344CB8AC3E}">
        <p14:creationId xmlns:p14="http://schemas.microsoft.com/office/powerpoint/2010/main" val="2781318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214438"/>
            <a:ext cx="9144000" cy="2387600"/>
          </a:xfrm>
        </p:spPr>
        <p:txBody>
          <a:bodyPr>
            <a:normAutofit/>
          </a:bodyPr>
          <a:lstStyle/>
          <a:p>
            <a:r>
              <a:rPr lang="de-DE" sz="4000" dirty="0" smtClean="0"/>
              <a:t>Das Projektkind und seine Eltern – Erziehung im gesellschaftlichen Wandel</a:t>
            </a:r>
            <a:br>
              <a:rPr lang="de-DE" sz="4000" dirty="0" smtClean="0"/>
            </a:br>
            <a:r>
              <a:rPr lang="de-DE" sz="2800" dirty="0" smtClean="0"/>
              <a:t>Ein Beitrag aus bindungstheoretischer Sicht</a:t>
            </a:r>
            <a:br>
              <a:rPr lang="de-DE" sz="2800" dirty="0" smtClean="0"/>
            </a:br>
            <a:endParaRPr lang="de-DE" sz="2800" dirty="0"/>
          </a:p>
        </p:txBody>
      </p:sp>
      <p:sp>
        <p:nvSpPr>
          <p:cNvPr id="3" name="Untertitel 2"/>
          <p:cNvSpPr>
            <a:spLocks noGrp="1"/>
          </p:cNvSpPr>
          <p:nvPr>
            <p:ph type="subTitle" idx="1"/>
          </p:nvPr>
        </p:nvSpPr>
        <p:spPr/>
        <p:txBody>
          <a:bodyPr>
            <a:normAutofit fontScale="77500" lnSpcReduction="20000"/>
          </a:bodyPr>
          <a:lstStyle/>
          <a:p>
            <a:r>
              <a:rPr lang="de-DE" dirty="0" smtClean="0"/>
              <a:t>Dr. Claus Koch</a:t>
            </a:r>
          </a:p>
          <a:p>
            <a:r>
              <a:rPr lang="de-DE" dirty="0" smtClean="0"/>
              <a:t>Pädagogisches Institut Berlin</a:t>
            </a:r>
          </a:p>
          <a:p>
            <a:r>
              <a:rPr lang="de-DE" dirty="0" smtClean="0"/>
              <a:t>www. </a:t>
            </a:r>
            <a:r>
              <a:rPr lang="de-DE" dirty="0" smtClean="0"/>
              <a:t>paedagogisches-institut-berlin.de</a:t>
            </a:r>
          </a:p>
          <a:p>
            <a:r>
              <a:rPr lang="de-DE" dirty="0" smtClean="0"/>
              <a:t>Blog</a:t>
            </a:r>
            <a:r>
              <a:rPr lang="de-DE" smtClean="0"/>
              <a:t>: www.kinder-und-wuerde.de</a:t>
            </a:r>
            <a:endParaRPr lang="de-DE" dirty="0" smtClean="0"/>
          </a:p>
          <a:p>
            <a:r>
              <a:rPr lang="de-DE" dirty="0" smtClean="0"/>
              <a:t>©Claus Koch 2018. Nur für den persönlichen Gebrauch.</a:t>
            </a:r>
            <a:endParaRPr lang="de-DE" dirty="0"/>
          </a:p>
        </p:txBody>
      </p:sp>
    </p:spTree>
    <p:extLst>
      <p:ext uri="{BB962C8B-B14F-4D97-AF65-F5344CB8AC3E}">
        <p14:creationId xmlns:p14="http://schemas.microsoft.com/office/powerpoint/2010/main" val="441736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im Wandel</a:t>
            </a:r>
            <a:endParaRPr lang="de-DE" dirty="0"/>
          </a:p>
        </p:txBody>
      </p:sp>
      <p:sp>
        <p:nvSpPr>
          <p:cNvPr id="3" name="Inhaltsplatzhalter 2"/>
          <p:cNvSpPr>
            <a:spLocks noGrp="1"/>
          </p:cNvSpPr>
          <p:nvPr>
            <p:ph idx="1"/>
          </p:nvPr>
        </p:nvSpPr>
        <p:spPr/>
        <p:txBody>
          <a:bodyPr>
            <a:normAutofit lnSpcReduction="10000"/>
          </a:bodyPr>
          <a:lstStyle/>
          <a:p>
            <a:pPr marL="0" indent="0">
              <a:buNone/>
            </a:pPr>
            <a:endParaRPr lang="de-DE" dirty="0" smtClean="0"/>
          </a:p>
          <a:p>
            <a:pPr marL="0" indent="0">
              <a:buNone/>
            </a:pPr>
            <a:r>
              <a:rPr lang="de-DE" dirty="0" smtClean="0"/>
              <a:t>Aus Sicht der Bindungstheorie:</a:t>
            </a:r>
          </a:p>
          <a:p>
            <a:pPr marL="0" indent="0">
              <a:buNone/>
            </a:pPr>
            <a:endParaRPr lang="de-DE" dirty="0" smtClean="0"/>
          </a:p>
          <a:p>
            <a:pPr marL="0" indent="0">
              <a:buNone/>
            </a:pPr>
            <a:r>
              <a:rPr lang="de-DE" dirty="0" smtClean="0"/>
              <a:t>Die Bindungssuche des Kindes, die mit seiner Geburt beginnt, wird systematisch beschädigt. Verloren gehen dem Kind das Gefühl von Geborgenheit, Vertrauen und Sicherheit. Seine Umwelt erscheint ihm als Feind. Da es seine Eltern dennoch liebt (und von ihnen abhängig ist) projiziert das Kind seine aggressiven Gefühle nach Außen.</a:t>
            </a:r>
            <a:endParaRPr lang="de-DE" dirty="0"/>
          </a:p>
          <a:p>
            <a:pPr marL="0" indent="0">
              <a:buNone/>
            </a:pPr>
            <a:r>
              <a:rPr lang="de-DE" dirty="0" smtClean="0"/>
              <a:t>Bindungsmerkmale der Erziehung im Kaiserreich: </a:t>
            </a:r>
            <a:r>
              <a:rPr lang="de-DE" dirty="0"/>
              <a:t>Unsicher vermeidend – unsicher ambivalent - desorganisiert </a:t>
            </a:r>
          </a:p>
          <a:p>
            <a:endParaRPr lang="de-DE" dirty="0"/>
          </a:p>
        </p:txBody>
      </p:sp>
    </p:spTree>
    <p:extLst>
      <p:ext uri="{BB962C8B-B14F-4D97-AF65-F5344CB8AC3E}">
        <p14:creationId xmlns:p14="http://schemas.microsoft.com/office/powerpoint/2010/main" val="1951668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im Wandel</a:t>
            </a:r>
            <a:endParaRPr lang="de-DE" dirty="0"/>
          </a:p>
        </p:txBody>
      </p:sp>
      <p:sp>
        <p:nvSpPr>
          <p:cNvPr id="3" name="Inhaltsplatzhalter 2"/>
          <p:cNvSpPr>
            <a:spLocks noGrp="1"/>
          </p:cNvSpPr>
          <p:nvPr>
            <p:ph idx="1"/>
          </p:nvPr>
        </p:nvSpPr>
        <p:spPr/>
        <p:txBody>
          <a:bodyPr/>
          <a:lstStyle/>
          <a:p>
            <a:pPr marL="0" indent="0">
              <a:buNone/>
            </a:pPr>
            <a:r>
              <a:rPr lang="de-DE" dirty="0" smtClean="0"/>
              <a:t>Erziehung im „Dritten Reich“</a:t>
            </a:r>
          </a:p>
          <a:p>
            <a:pPr marL="0" indent="0">
              <a:buNone/>
            </a:pPr>
            <a:endParaRPr lang="de-DE" dirty="0"/>
          </a:p>
          <a:p>
            <a:pPr marL="0" indent="0">
              <a:buNone/>
            </a:pPr>
            <a:r>
              <a:rPr lang="de-DE" dirty="0" smtClean="0"/>
              <a:t>„Schwachstelle Mütter“: Bewusst betriebene Erziehung zur Bindungslosigkeit</a:t>
            </a:r>
          </a:p>
          <a:p>
            <a:pPr marL="0" indent="0">
              <a:buNone/>
            </a:pPr>
            <a:endParaRPr lang="de-DE" dirty="0"/>
          </a:p>
          <a:p>
            <a:pPr marL="0" indent="0">
              <a:buNone/>
            </a:pPr>
            <a:r>
              <a:rPr lang="de-DE" dirty="0" smtClean="0"/>
              <a:t>Johanna </a:t>
            </a:r>
            <a:r>
              <a:rPr lang="de-DE" dirty="0" err="1" smtClean="0"/>
              <a:t>Haarer</a:t>
            </a:r>
            <a:r>
              <a:rPr lang="de-DE" dirty="0" smtClean="0"/>
              <a:t>: Die deutsche Mutter und ihr erstes Kind (</a:t>
            </a:r>
            <a:r>
              <a:rPr lang="de-DE" dirty="0" smtClean="0"/>
              <a:t>1934) </a:t>
            </a:r>
            <a:r>
              <a:rPr lang="de-DE" dirty="0" smtClean="0"/>
              <a:t>– </a:t>
            </a:r>
            <a:r>
              <a:rPr lang="de-DE" dirty="0" smtClean="0"/>
              <a:t>in der BRD bis 1987 leicht retuschiert unter dem Titel „Die Mutter und ihr erstes Kind“ weiterhin verkauft, in der DDR 1945 verboten.</a:t>
            </a:r>
            <a:endParaRPr lang="de-DE" dirty="0" smtClean="0"/>
          </a:p>
          <a:p>
            <a:pPr marL="0" indent="0">
              <a:buNone/>
            </a:pPr>
            <a:endParaRPr lang="de-DE" dirty="0"/>
          </a:p>
        </p:txBody>
      </p:sp>
    </p:spTree>
    <p:extLst>
      <p:ext uri="{BB962C8B-B14F-4D97-AF65-F5344CB8AC3E}">
        <p14:creationId xmlns:p14="http://schemas.microsoft.com/office/powerpoint/2010/main" val="640487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im Wandel</a:t>
            </a:r>
            <a:endParaRPr lang="de-DE" dirty="0"/>
          </a:p>
        </p:txBody>
      </p:sp>
      <p:sp>
        <p:nvSpPr>
          <p:cNvPr id="3" name="Inhaltsplatzhalter 2"/>
          <p:cNvSpPr>
            <a:spLocks noGrp="1"/>
          </p:cNvSpPr>
          <p:nvPr>
            <p:ph idx="1"/>
          </p:nvPr>
        </p:nvSpPr>
        <p:spPr/>
        <p:txBody>
          <a:bodyPr>
            <a:normAutofit fontScale="77500" lnSpcReduction="20000"/>
          </a:bodyPr>
          <a:lstStyle/>
          <a:p>
            <a:pPr marL="0" indent="0">
              <a:buNone/>
            </a:pPr>
            <a:r>
              <a:rPr lang="de-DE" sz="3300" dirty="0"/>
              <a:t>Johanna </a:t>
            </a:r>
            <a:r>
              <a:rPr lang="de-DE" sz="3300" dirty="0" err="1" smtClean="0"/>
              <a:t>Haarer</a:t>
            </a:r>
            <a:r>
              <a:rPr lang="de-DE" sz="3300" dirty="0" smtClean="0"/>
              <a:t> in: „Die </a:t>
            </a:r>
            <a:r>
              <a:rPr lang="de-DE" sz="3300" dirty="0"/>
              <a:t>deutsche  Mutter und ihr erstes Kind</a:t>
            </a:r>
            <a:r>
              <a:rPr lang="de-DE" sz="3300" dirty="0" smtClean="0"/>
              <a:t>.“ (1934</a:t>
            </a:r>
            <a:r>
              <a:rPr lang="de-DE" sz="3300" dirty="0"/>
              <a:t>)</a:t>
            </a:r>
            <a:endParaRPr lang="de-DE" sz="3300" dirty="0" smtClean="0"/>
          </a:p>
          <a:p>
            <a:pPr marL="0" indent="0">
              <a:buNone/>
            </a:pPr>
            <a:endParaRPr lang="de-DE" dirty="0" smtClean="0"/>
          </a:p>
          <a:p>
            <a:pPr marL="0" indent="0">
              <a:buNone/>
            </a:pPr>
            <a:r>
              <a:rPr lang="de-DE" dirty="0" smtClean="0"/>
              <a:t>„…</a:t>
            </a:r>
            <a:r>
              <a:rPr lang="de-DE" dirty="0" smtClean="0"/>
              <a:t>raten wir ganz unbedingt dazu, das Kind von der Mutter getrennt unterzubringen … Der Mutter wird auf diese Weise nicht nur viel Beunruhigung erspart – sie horcht nur zu gern ängstlich auf jede Lebensäußerung des kleinen Wesens …“</a:t>
            </a:r>
          </a:p>
          <a:p>
            <a:pPr marL="0" indent="0">
              <a:buNone/>
            </a:pPr>
            <a:r>
              <a:rPr lang="de-DE" dirty="0" smtClean="0"/>
              <a:t>Die Mutter braucht „Strenge“, „Beharrlichkeit“, „Willenskraft“ und vor allem „Unerbittlichkeit“</a:t>
            </a:r>
          </a:p>
          <a:p>
            <a:pPr marL="0" indent="0">
              <a:buNone/>
            </a:pPr>
            <a:r>
              <a:rPr lang="de-DE" dirty="0" smtClean="0"/>
              <a:t>Wenn das Kind beim Einschlafen weint: „ Versagt auch der Schnuller, dann liebe Mutter, werde hart! Fange nur nicht an, das Kind aus dem Bett herauszuholen, es zu tragen, zu wiegen oder auf dem Schoß zu halten. Das Kind begreift unglaublich rasch, dass es nur zu schreien braucht, um eine mitleidige Seele herbeizurufen und Gegenstand solcher Fürsorge zu werden. … Und fertig ist der kleine Haustyrann.“</a:t>
            </a:r>
          </a:p>
          <a:p>
            <a:pPr marL="0" indent="0">
              <a:buNone/>
            </a:pPr>
            <a:r>
              <a:rPr lang="de-DE" dirty="0" smtClean="0"/>
              <a:t>„Affenliebe verzieht das Kind wohl, erzieht es aber nicht … Es wächst führerlos heran</a:t>
            </a:r>
            <a:r>
              <a:rPr lang="de-DE" dirty="0" smtClean="0"/>
              <a:t>.“</a:t>
            </a:r>
            <a:endParaRPr lang="de-DE" dirty="0" smtClean="0"/>
          </a:p>
          <a:p>
            <a:pPr marL="0" indent="0">
              <a:buNone/>
            </a:pPr>
            <a:endParaRPr lang="de-DE" dirty="0" smtClean="0"/>
          </a:p>
        </p:txBody>
      </p:sp>
    </p:spTree>
    <p:extLst>
      <p:ext uri="{BB962C8B-B14F-4D97-AF65-F5344CB8AC3E}">
        <p14:creationId xmlns:p14="http://schemas.microsoft.com/office/powerpoint/2010/main" val="2117901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im Wandel</a:t>
            </a:r>
            <a:endParaRPr lang="de-DE" dirty="0"/>
          </a:p>
        </p:txBody>
      </p:sp>
      <p:sp>
        <p:nvSpPr>
          <p:cNvPr id="3" name="Inhaltsplatzhalter 2"/>
          <p:cNvSpPr>
            <a:spLocks noGrp="1"/>
          </p:cNvSpPr>
          <p:nvPr>
            <p:ph idx="1"/>
          </p:nvPr>
        </p:nvSpPr>
        <p:spPr/>
        <p:txBody>
          <a:bodyPr/>
          <a:lstStyle/>
          <a:p>
            <a:pPr marL="0" indent="0">
              <a:buNone/>
            </a:pPr>
            <a:r>
              <a:rPr lang="de-DE" dirty="0" smtClean="0"/>
              <a:t>Aus Sicht der Bindungstheorie:</a:t>
            </a:r>
          </a:p>
          <a:p>
            <a:pPr marL="0" indent="0">
              <a:buNone/>
            </a:pPr>
            <a:endParaRPr lang="de-DE" dirty="0"/>
          </a:p>
          <a:p>
            <a:pPr marL="0" indent="0">
              <a:buNone/>
            </a:pPr>
            <a:r>
              <a:rPr lang="de-DE" dirty="0" smtClean="0"/>
              <a:t>Bewusster Bruch jeglicher Bindung. Die entstehende „Leerstelle“ wird ideologisch besetzt: Als äußerer Feind – als Vernichtung des Anderen</a:t>
            </a:r>
          </a:p>
          <a:p>
            <a:pPr marL="0" indent="0">
              <a:buNone/>
            </a:pPr>
            <a:r>
              <a:rPr lang="de-DE" dirty="0" smtClean="0"/>
              <a:t>  </a:t>
            </a:r>
          </a:p>
          <a:p>
            <a:pPr marL="0" indent="0">
              <a:buNone/>
            </a:pPr>
            <a:r>
              <a:rPr lang="de-DE" dirty="0" smtClean="0"/>
              <a:t> </a:t>
            </a:r>
          </a:p>
          <a:p>
            <a:pPr marL="0" indent="0">
              <a:buNone/>
            </a:pPr>
            <a:r>
              <a:rPr lang="de-DE" b="1" dirty="0" smtClean="0"/>
              <a:t>Das Projektkind im „3. Reich“: „Hitlers </a:t>
            </a:r>
            <a:r>
              <a:rPr lang="de-DE" b="1" dirty="0"/>
              <a:t>williger Vollstrecker </a:t>
            </a:r>
            <a:r>
              <a:rPr lang="de-DE" b="1" dirty="0" smtClean="0"/>
              <a:t>…“</a:t>
            </a:r>
            <a:endParaRPr lang="de-DE" b="1" dirty="0"/>
          </a:p>
          <a:p>
            <a:endParaRPr lang="de-DE" b="1" dirty="0"/>
          </a:p>
          <a:p>
            <a:endParaRPr lang="de-DE" dirty="0"/>
          </a:p>
        </p:txBody>
      </p:sp>
    </p:spTree>
    <p:extLst>
      <p:ext uri="{BB962C8B-B14F-4D97-AF65-F5344CB8AC3E}">
        <p14:creationId xmlns:p14="http://schemas.microsoft.com/office/powerpoint/2010/main" val="830957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im Wandel</a:t>
            </a:r>
            <a:endParaRPr lang="de-DE" dirty="0"/>
          </a:p>
        </p:txBody>
      </p:sp>
      <p:sp>
        <p:nvSpPr>
          <p:cNvPr id="3" name="Inhaltsplatzhalter 2"/>
          <p:cNvSpPr>
            <a:spLocks noGrp="1"/>
          </p:cNvSpPr>
          <p:nvPr>
            <p:ph idx="1"/>
          </p:nvPr>
        </p:nvSpPr>
        <p:spPr/>
        <p:txBody>
          <a:bodyPr>
            <a:normAutofit/>
          </a:bodyPr>
          <a:lstStyle/>
          <a:p>
            <a:pPr marL="0" indent="0">
              <a:buNone/>
            </a:pPr>
            <a:r>
              <a:rPr lang="de-DE" dirty="0" smtClean="0"/>
              <a:t>Projektkind: Hitlers willige Vollstrecker:</a:t>
            </a:r>
          </a:p>
          <a:p>
            <a:endParaRPr lang="de-DE" dirty="0"/>
          </a:p>
          <a:p>
            <a:pPr marL="0" indent="0">
              <a:buNone/>
            </a:pPr>
            <a:r>
              <a:rPr lang="de-DE" dirty="0" smtClean="0"/>
              <a:t>„Keine Nachgiebigkeit. Nicht zu viel Beachtung. Nicht zu viel Bedauern. (…) Vorüber sind die Zeiten, wo es erstes und oberstes Ziel aller Erziehung und Aufzucht war, nur die Eigenpersönlichkeit im Kind und Menschen zu vervollkommnen und zu fördern. Eines </a:t>
            </a:r>
            <a:r>
              <a:rPr lang="de-DE" dirty="0"/>
              <a:t>i</a:t>
            </a:r>
            <a:r>
              <a:rPr lang="de-DE" dirty="0" smtClean="0"/>
              <a:t>st heute vor allem not, nämlich dass jeder junge Staatsbürger und Deutsche zum nützlichen Gliede der Volksgemeinschaft werde …“</a:t>
            </a:r>
          </a:p>
          <a:p>
            <a:pPr marL="0" indent="0">
              <a:buNone/>
            </a:pPr>
            <a:r>
              <a:rPr lang="de-DE" dirty="0" smtClean="0"/>
              <a:t>Johanna </a:t>
            </a:r>
            <a:r>
              <a:rPr lang="de-DE" dirty="0" err="1" smtClean="0"/>
              <a:t>Haarer</a:t>
            </a:r>
            <a:r>
              <a:rPr lang="de-DE" dirty="0" smtClean="0"/>
              <a:t>.: „Die deutsche Mutter und ihr erstes Kind“  </a:t>
            </a:r>
            <a:endParaRPr lang="de-DE" dirty="0"/>
          </a:p>
        </p:txBody>
      </p:sp>
    </p:spTree>
    <p:extLst>
      <p:ext uri="{BB962C8B-B14F-4D97-AF65-F5344CB8AC3E}">
        <p14:creationId xmlns:p14="http://schemas.microsoft.com/office/powerpoint/2010/main" val="1560307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im Wandel</a:t>
            </a:r>
            <a:endParaRPr lang="de-DE" dirty="0"/>
          </a:p>
        </p:txBody>
      </p:sp>
      <p:sp>
        <p:nvSpPr>
          <p:cNvPr id="3" name="Inhaltsplatzhalter 2"/>
          <p:cNvSpPr>
            <a:spLocks noGrp="1"/>
          </p:cNvSpPr>
          <p:nvPr>
            <p:ph idx="1"/>
          </p:nvPr>
        </p:nvSpPr>
        <p:spPr/>
        <p:txBody>
          <a:bodyPr>
            <a:normAutofit fontScale="92500" lnSpcReduction="10000"/>
          </a:bodyPr>
          <a:lstStyle/>
          <a:p>
            <a:pPr marL="0" indent="0">
              <a:buNone/>
            </a:pPr>
            <a:r>
              <a:rPr lang="de-DE" dirty="0" smtClean="0"/>
              <a:t>Erziehung in der Nachkriegszeit (1945 bis Mitte der 1960er Jahre)</a:t>
            </a:r>
          </a:p>
          <a:p>
            <a:pPr marL="0" indent="0">
              <a:buNone/>
            </a:pPr>
            <a:endParaRPr lang="de-DE" dirty="0" smtClean="0"/>
          </a:p>
          <a:p>
            <a:pPr marL="0" indent="0">
              <a:buNone/>
            </a:pPr>
            <a:r>
              <a:rPr lang="de-DE" dirty="0" smtClean="0"/>
              <a:t>Aufrechterhaltung </a:t>
            </a:r>
            <a:r>
              <a:rPr lang="de-DE" dirty="0"/>
              <a:t>des Patriarchats</a:t>
            </a:r>
          </a:p>
          <a:p>
            <a:pPr marL="0" indent="0">
              <a:buNone/>
            </a:pPr>
            <a:r>
              <a:rPr lang="de-DE" dirty="0" smtClean="0"/>
              <a:t>Kontinuität </a:t>
            </a:r>
            <a:r>
              <a:rPr lang="de-DE" dirty="0" smtClean="0"/>
              <a:t>autoritärer, eher kinderfeindlicher Erziehung</a:t>
            </a:r>
          </a:p>
          <a:p>
            <a:pPr marL="0" indent="0">
              <a:buNone/>
            </a:pPr>
            <a:r>
              <a:rPr lang="de-DE" dirty="0" smtClean="0"/>
              <a:t>Gehorsam, Körperliche </a:t>
            </a:r>
            <a:r>
              <a:rPr lang="de-DE" dirty="0" smtClean="0"/>
              <a:t>Bestrafung</a:t>
            </a:r>
          </a:p>
          <a:p>
            <a:pPr marL="0" indent="0">
              <a:buNone/>
            </a:pPr>
            <a:r>
              <a:rPr lang="de-DE" dirty="0" smtClean="0"/>
              <a:t>Beschämung</a:t>
            </a:r>
          </a:p>
          <a:p>
            <a:pPr marL="0" indent="0">
              <a:buNone/>
            </a:pPr>
            <a:r>
              <a:rPr lang="de-DE" dirty="0" smtClean="0"/>
              <a:t>„Das Kind möglichst von sich fernhalten“</a:t>
            </a:r>
          </a:p>
          <a:p>
            <a:pPr marL="0" indent="0">
              <a:buNone/>
            </a:pPr>
            <a:r>
              <a:rPr lang="de-DE" dirty="0" smtClean="0"/>
              <a:t>Freizeitverhalten der Kinder eher unabhängig von den Eltern und „wild“ </a:t>
            </a:r>
            <a:endParaRPr lang="de-DE" dirty="0" smtClean="0"/>
          </a:p>
          <a:p>
            <a:pPr marL="0" indent="0">
              <a:buNone/>
            </a:pPr>
            <a:r>
              <a:rPr lang="de-DE" dirty="0" smtClean="0"/>
              <a:t>Aus </a:t>
            </a:r>
            <a:r>
              <a:rPr lang="de-DE" dirty="0" smtClean="0"/>
              <a:t>Sicht der Bindungstheorie: Im Vordergrund stand </a:t>
            </a:r>
            <a:r>
              <a:rPr lang="de-DE" dirty="0" smtClean="0"/>
              <a:t>wohl die </a:t>
            </a:r>
            <a:r>
              <a:rPr lang="de-DE" dirty="0" smtClean="0"/>
              <a:t>unsicher-vermeidende Bindung</a:t>
            </a:r>
          </a:p>
        </p:txBody>
      </p:sp>
    </p:spTree>
    <p:extLst>
      <p:ext uri="{BB962C8B-B14F-4D97-AF65-F5344CB8AC3E}">
        <p14:creationId xmlns:p14="http://schemas.microsoft.com/office/powerpoint/2010/main" val="337835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m Wandel</a:t>
            </a:r>
            <a:endParaRPr lang="de-DE" dirty="0"/>
          </a:p>
        </p:txBody>
      </p:sp>
      <p:sp>
        <p:nvSpPr>
          <p:cNvPr id="3" name="Inhaltsplatzhalter 2"/>
          <p:cNvSpPr>
            <a:spLocks noGrp="1"/>
          </p:cNvSpPr>
          <p:nvPr>
            <p:ph idx="1"/>
          </p:nvPr>
        </p:nvSpPr>
        <p:spPr/>
        <p:txBody>
          <a:bodyPr/>
          <a:lstStyle/>
          <a:p>
            <a:endParaRPr lang="de-DE" b="1" dirty="0" smtClean="0"/>
          </a:p>
          <a:p>
            <a:endParaRPr lang="de-DE" b="1" dirty="0"/>
          </a:p>
          <a:p>
            <a:pPr marL="0" indent="0">
              <a:buNone/>
            </a:pPr>
            <a:r>
              <a:rPr lang="de-DE" b="1" dirty="0" smtClean="0"/>
              <a:t>Projektkind</a:t>
            </a:r>
            <a:r>
              <a:rPr lang="de-DE" b="1" dirty="0"/>
              <a:t>: Gehorsam, angepasst und unterwürfig gegenüber Autoritäten </a:t>
            </a:r>
          </a:p>
          <a:p>
            <a:endParaRPr lang="de-DE" dirty="0"/>
          </a:p>
        </p:txBody>
      </p:sp>
    </p:spTree>
    <p:extLst>
      <p:ext uri="{BB962C8B-B14F-4D97-AF65-F5344CB8AC3E}">
        <p14:creationId xmlns:p14="http://schemas.microsoft.com/office/powerpoint/2010/main" val="2498914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a:t>
            </a:r>
            <a:r>
              <a:rPr lang="de-DE" dirty="0" smtClean="0"/>
              <a:t>rziehung im Wandel</a:t>
            </a:r>
            <a:endParaRPr lang="de-DE" dirty="0"/>
          </a:p>
        </p:txBody>
      </p:sp>
      <p:sp>
        <p:nvSpPr>
          <p:cNvPr id="3" name="Inhaltsplatzhalter 2"/>
          <p:cNvSpPr>
            <a:spLocks noGrp="1"/>
          </p:cNvSpPr>
          <p:nvPr>
            <p:ph idx="1"/>
          </p:nvPr>
        </p:nvSpPr>
        <p:spPr>
          <a:xfrm>
            <a:off x="838200" y="1838504"/>
            <a:ext cx="10515600" cy="4351338"/>
          </a:xfrm>
        </p:spPr>
        <p:txBody>
          <a:bodyPr>
            <a:normAutofit/>
          </a:bodyPr>
          <a:lstStyle/>
          <a:p>
            <a:pPr marL="0" indent="0">
              <a:buNone/>
            </a:pPr>
            <a:endParaRPr lang="de-DE" dirty="0" smtClean="0"/>
          </a:p>
          <a:p>
            <a:pPr marL="0" indent="0">
              <a:buNone/>
            </a:pPr>
            <a:r>
              <a:rPr lang="de-DE" b="1" dirty="0" smtClean="0"/>
              <a:t>Die Wende:</a:t>
            </a:r>
          </a:p>
          <a:p>
            <a:pPr marL="0" indent="0">
              <a:buNone/>
            </a:pPr>
            <a:endParaRPr lang="de-DE" dirty="0" smtClean="0"/>
          </a:p>
          <a:p>
            <a:pPr marL="0" indent="0">
              <a:buNone/>
            </a:pPr>
            <a:r>
              <a:rPr lang="de-DE" dirty="0" smtClean="0"/>
              <a:t>Dr. Spocks „Säuglings- und Kinderpflege“ (USA 1946, Deutschland 1952) erobert die Bundesrepublik: Das Kind ist von Beginn an sozial. Eltern sollten es mit Liebe und Wärme aufziehen und sich dabei auf ihre Intuition verlassen. </a:t>
            </a:r>
          </a:p>
          <a:p>
            <a:pPr marL="0" indent="0">
              <a:buNone/>
            </a:pPr>
            <a:endParaRPr lang="de-DE" dirty="0"/>
          </a:p>
        </p:txBody>
      </p:sp>
    </p:spTree>
    <p:extLst>
      <p:ext uri="{BB962C8B-B14F-4D97-AF65-F5344CB8AC3E}">
        <p14:creationId xmlns:p14="http://schemas.microsoft.com/office/powerpoint/2010/main" val="553673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im Wandel</a:t>
            </a:r>
            <a:endParaRPr lang="de-DE" dirty="0"/>
          </a:p>
        </p:txBody>
      </p:sp>
      <p:sp>
        <p:nvSpPr>
          <p:cNvPr id="3" name="Inhaltsplatzhalter 2"/>
          <p:cNvSpPr>
            <a:spLocks noGrp="1"/>
          </p:cNvSpPr>
          <p:nvPr>
            <p:ph idx="1"/>
          </p:nvPr>
        </p:nvSpPr>
        <p:spPr/>
        <p:txBody>
          <a:bodyPr>
            <a:normAutofit/>
          </a:bodyPr>
          <a:lstStyle/>
          <a:p>
            <a:pPr marL="0" indent="0">
              <a:buNone/>
            </a:pPr>
            <a:r>
              <a:rPr lang="de-DE" b="1" dirty="0" smtClean="0"/>
              <a:t>1968:</a:t>
            </a:r>
            <a:r>
              <a:rPr lang="de-DE" dirty="0" smtClean="0"/>
              <a:t> Abschied von den Eltern</a:t>
            </a:r>
          </a:p>
          <a:p>
            <a:pPr marL="0" indent="0">
              <a:buNone/>
            </a:pPr>
            <a:endParaRPr lang="de-DE" dirty="0" smtClean="0"/>
          </a:p>
          <a:p>
            <a:pPr marL="0" indent="0">
              <a:buNone/>
            </a:pPr>
            <a:r>
              <a:rPr lang="de-DE" dirty="0" smtClean="0"/>
              <a:t>Aus </a:t>
            </a:r>
            <a:r>
              <a:rPr lang="de-DE" dirty="0" smtClean="0"/>
              <a:t>Sicht der Bindungstheorie: </a:t>
            </a:r>
          </a:p>
          <a:p>
            <a:pPr marL="0" indent="0">
              <a:buNone/>
            </a:pPr>
            <a:r>
              <a:rPr lang="de-DE" dirty="0" smtClean="0"/>
              <a:t>Die Kinder </a:t>
            </a:r>
            <a:r>
              <a:rPr lang="de-DE" dirty="0" smtClean="0"/>
              <a:t>wurden überwiegend nach den Erziehungsprinzipien vor 1945 erzogen. Sie waren überwiegend unsicher und kaum gebunden. Zudem empfanden sie Schuld </a:t>
            </a:r>
            <a:r>
              <a:rPr lang="de-DE" dirty="0" smtClean="0"/>
              <a:t>und Schamgefühle gegenüber dem Menschheitsverbrechen, die ihre </a:t>
            </a:r>
            <a:r>
              <a:rPr lang="de-DE" dirty="0" smtClean="0"/>
              <a:t>Eltern durch ihr beharrliches Schweigen </a:t>
            </a:r>
            <a:r>
              <a:rPr lang="de-DE" dirty="0" smtClean="0"/>
              <a:t>auf sie übertrugen</a:t>
            </a:r>
          </a:p>
          <a:p>
            <a:pPr marL="0" indent="0">
              <a:buNone/>
            </a:pPr>
            <a:r>
              <a:rPr lang="de-DE" dirty="0" smtClean="0"/>
              <a:t>„Freedom </a:t>
            </a:r>
            <a:r>
              <a:rPr lang="de-DE" dirty="0" err="1" smtClean="0"/>
              <a:t>is</a:t>
            </a:r>
            <a:r>
              <a:rPr lang="de-DE" dirty="0" smtClean="0"/>
              <a:t> just </a:t>
            </a:r>
            <a:r>
              <a:rPr lang="de-DE" dirty="0" err="1" smtClean="0"/>
              <a:t>another</a:t>
            </a:r>
            <a:r>
              <a:rPr lang="de-DE" dirty="0" smtClean="0"/>
              <a:t> </a:t>
            </a:r>
            <a:r>
              <a:rPr lang="de-DE" dirty="0" err="1" smtClean="0"/>
              <a:t>word</a:t>
            </a:r>
            <a:r>
              <a:rPr lang="de-DE" dirty="0" smtClean="0"/>
              <a:t> </a:t>
            </a:r>
            <a:r>
              <a:rPr lang="de-DE" dirty="0" err="1" smtClean="0"/>
              <a:t>for</a:t>
            </a:r>
            <a:r>
              <a:rPr lang="de-DE" dirty="0" smtClean="0"/>
              <a:t> </a:t>
            </a:r>
            <a:r>
              <a:rPr lang="de-DE" dirty="0" err="1" smtClean="0"/>
              <a:t>nothing</a:t>
            </a:r>
            <a:r>
              <a:rPr lang="de-DE" dirty="0" smtClean="0"/>
              <a:t> </a:t>
            </a:r>
            <a:r>
              <a:rPr lang="de-DE" dirty="0" err="1" smtClean="0"/>
              <a:t>have</a:t>
            </a:r>
            <a:r>
              <a:rPr lang="de-DE" dirty="0" smtClean="0"/>
              <a:t> </a:t>
            </a:r>
            <a:r>
              <a:rPr lang="de-DE" dirty="0" err="1" smtClean="0"/>
              <a:t>to</a:t>
            </a:r>
            <a:r>
              <a:rPr lang="de-DE" dirty="0" smtClean="0"/>
              <a:t> lose“ (Janis Joplin)</a:t>
            </a:r>
          </a:p>
          <a:p>
            <a:pPr marL="0" indent="0">
              <a:buNone/>
            </a:pPr>
            <a:endParaRPr lang="de-DE" dirty="0" smtClean="0"/>
          </a:p>
          <a:p>
            <a:pPr marL="0" indent="0">
              <a:buNone/>
            </a:pPr>
            <a:endParaRPr lang="de-DE" dirty="0" smtClean="0"/>
          </a:p>
          <a:p>
            <a:endParaRPr lang="de-DE" dirty="0"/>
          </a:p>
        </p:txBody>
      </p:sp>
    </p:spTree>
    <p:extLst>
      <p:ext uri="{BB962C8B-B14F-4D97-AF65-F5344CB8AC3E}">
        <p14:creationId xmlns:p14="http://schemas.microsoft.com/office/powerpoint/2010/main" val="1529551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im Wandel</a:t>
            </a:r>
            <a:endParaRPr lang="de-DE" dirty="0"/>
          </a:p>
        </p:txBody>
      </p:sp>
      <p:sp>
        <p:nvSpPr>
          <p:cNvPr id="3" name="Inhaltsplatzhalter 2"/>
          <p:cNvSpPr>
            <a:spLocks noGrp="1"/>
          </p:cNvSpPr>
          <p:nvPr>
            <p:ph idx="1"/>
          </p:nvPr>
        </p:nvSpPr>
        <p:spPr/>
        <p:txBody>
          <a:bodyPr>
            <a:normAutofit lnSpcReduction="10000"/>
          </a:bodyPr>
          <a:lstStyle/>
          <a:p>
            <a:pPr marL="0" indent="0">
              <a:buNone/>
            </a:pPr>
            <a:endParaRPr lang="de-DE" dirty="0" smtClean="0"/>
          </a:p>
          <a:p>
            <a:pPr marL="0" indent="0">
              <a:buNone/>
            </a:pPr>
            <a:r>
              <a:rPr lang="de-DE" b="1" dirty="0" smtClean="0"/>
              <a:t>68 und die Folgen in der Erziehung:</a:t>
            </a:r>
            <a:endParaRPr lang="de-DE" b="1" dirty="0"/>
          </a:p>
          <a:p>
            <a:pPr marL="0" indent="0">
              <a:buNone/>
            </a:pPr>
            <a:r>
              <a:rPr lang="de-DE" dirty="0" smtClean="0"/>
              <a:t>Anti- autoritäre Erziehung als </a:t>
            </a:r>
            <a:r>
              <a:rPr lang="de-DE" dirty="0" smtClean="0"/>
              <a:t>pure Negation </a:t>
            </a:r>
            <a:r>
              <a:rPr lang="de-DE" dirty="0" smtClean="0"/>
              <a:t>elterlichen Erziehungsstils</a:t>
            </a:r>
          </a:p>
          <a:p>
            <a:pPr marL="0" indent="0">
              <a:buNone/>
            </a:pPr>
            <a:r>
              <a:rPr lang="de-DE" dirty="0" err="1" smtClean="0"/>
              <a:t>Laisser</a:t>
            </a:r>
            <a:r>
              <a:rPr lang="de-DE" dirty="0" smtClean="0"/>
              <a:t>- faire aus Angst, „Nein zu sagen“</a:t>
            </a:r>
          </a:p>
          <a:p>
            <a:pPr marL="0" indent="0">
              <a:buNone/>
            </a:pPr>
            <a:r>
              <a:rPr lang="de-DE" dirty="0" smtClean="0"/>
              <a:t>Befreiung der Sexualität als Antwort auf die rigide Moral der 50er-Jahre</a:t>
            </a:r>
          </a:p>
          <a:p>
            <a:pPr marL="0" indent="0">
              <a:buNone/>
            </a:pPr>
            <a:r>
              <a:rPr lang="de-DE" dirty="0" smtClean="0"/>
              <a:t>Hinwendung zur </a:t>
            </a:r>
            <a:r>
              <a:rPr lang="de-DE" dirty="0" smtClean="0"/>
              <a:t>verfemten Psychoanalyse </a:t>
            </a:r>
            <a:r>
              <a:rPr lang="de-DE" dirty="0" smtClean="0"/>
              <a:t>(Sigmund Freud, Wilhelm Reich)</a:t>
            </a:r>
          </a:p>
          <a:p>
            <a:pPr marL="0" indent="0">
              <a:buNone/>
            </a:pPr>
            <a:r>
              <a:rPr lang="de-DE" dirty="0" smtClean="0"/>
              <a:t>Aber auch: Gründung erster Kinderläden, </a:t>
            </a:r>
            <a:r>
              <a:rPr lang="de-DE" dirty="0" smtClean="0"/>
              <a:t>Beginn feministischer Bewegung; Kritik </a:t>
            </a:r>
            <a:r>
              <a:rPr lang="de-DE" dirty="0" smtClean="0"/>
              <a:t>an der „schwarzen Pädagogik“(Katharina Rutschky 1977, Alice Miller „Das Drama des begabte </a:t>
            </a:r>
            <a:r>
              <a:rPr lang="de-DE" dirty="0" smtClean="0"/>
              <a:t>Kindes“ </a:t>
            </a:r>
            <a:r>
              <a:rPr lang="de-DE" dirty="0" smtClean="0"/>
              <a:t>(1979) </a:t>
            </a:r>
            <a:endParaRPr lang="de-DE" dirty="0"/>
          </a:p>
        </p:txBody>
      </p:sp>
    </p:spTree>
    <p:extLst>
      <p:ext uri="{BB962C8B-B14F-4D97-AF65-F5344CB8AC3E}">
        <p14:creationId xmlns:p14="http://schemas.microsoft.com/office/powerpoint/2010/main" val="3803570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Übersicht: Das Projektkind und seine Eltern</a:t>
            </a:r>
            <a:endParaRPr lang="de-DE" dirty="0"/>
          </a:p>
        </p:txBody>
      </p:sp>
      <p:sp>
        <p:nvSpPr>
          <p:cNvPr id="3" name="Inhaltsplatzhalter 2"/>
          <p:cNvSpPr>
            <a:spLocks noGrp="1"/>
          </p:cNvSpPr>
          <p:nvPr>
            <p:ph idx="1"/>
          </p:nvPr>
        </p:nvSpPr>
        <p:spPr/>
        <p:txBody>
          <a:bodyPr>
            <a:normAutofit/>
          </a:bodyPr>
          <a:lstStyle/>
          <a:p>
            <a:pPr marL="0" indent="0">
              <a:buNone/>
            </a:pPr>
            <a:r>
              <a:rPr lang="de-DE" b="1" dirty="0" smtClean="0"/>
              <a:t>Teil 1: Erziehung im Wandel</a:t>
            </a:r>
          </a:p>
          <a:p>
            <a:pPr marL="0" indent="0">
              <a:buNone/>
            </a:pPr>
            <a:endParaRPr lang="de-DE" b="1" dirty="0" smtClean="0"/>
          </a:p>
          <a:p>
            <a:pPr marL="0" indent="0">
              <a:buNone/>
            </a:pPr>
            <a:r>
              <a:rPr lang="de-DE" b="1" dirty="0" smtClean="0"/>
              <a:t>Das Erbe: </a:t>
            </a:r>
            <a:r>
              <a:rPr lang="de-DE" dirty="0" smtClean="0"/>
              <a:t>Erziehung in der Kaiserzeit - Erziehung im „Dritten Reich“- Erziehung in den 50er –Jahren</a:t>
            </a:r>
          </a:p>
          <a:p>
            <a:pPr marL="0" indent="0">
              <a:buNone/>
            </a:pPr>
            <a:r>
              <a:rPr lang="de-DE" b="1" dirty="0" smtClean="0"/>
              <a:t>Die Wende: </a:t>
            </a:r>
            <a:r>
              <a:rPr lang="de-DE" dirty="0" smtClean="0"/>
              <a:t>Dr. Spock besucht die Bundesrepublik</a:t>
            </a:r>
          </a:p>
          <a:p>
            <a:pPr marL="0" indent="0">
              <a:buNone/>
            </a:pPr>
            <a:r>
              <a:rPr lang="de-DE" b="1" dirty="0" smtClean="0"/>
              <a:t>Die Rache: </a:t>
            </a:r>
            <a:r>
              <a:rPr lang="de-DE" dirty="0" smtClean="0"/>
              <a:t>1968 und die antiautoritäre Wende in der Erziehung</a:t>
            </a:r>
          </a:p>
          <a:p>
            <a:pPr marL="0" indent="0">
              <a:buNone/>
            </a:pPr>
            <a:r>
              <a:rPr lang="de-DE" b="1" dirty="0" smtClean="0"/>
              <a:t>Die Vernunft: </a:t>
            </a:r>
            <a:r>
              <a:rPr lang="de-DE" dirty="0" smtClean="0"/>
              <a:t>Autoritative statt autoritäre Erziehung: Die 80er Jahre</a:t>
            </a:r>
          </a:p>
          <a:p>
            <a:pPr marL="0" indent="0">
              <a:buNone/>
            </a:pPr>
            <a:r>
              <a:rPr lang="de-DE" b="1" dirty="0" smtClean="0"/>
              <a:t>Zurück zum Gestern? </a:t>
            </a:r>
            <a:r>
              <a:rPr lang="de-DE" dirty="0" err="1" smtClean="0"/>
              <a:t>Bueb</a:t>
            </a:r>
            <a:r>
              <a:rPr lang="de-DE" dirty="0" smtClean="0"/>
              <a:t>, Winterhoff &amp; Co.</a:t>
            </a:r>
          </a:p>
          <a:p>
            <a:pPr marL="0" indent="0">
              <a:buNone/>
            </a:pPr>
            <a:endParaRPr lang="de-DE" dirty="0" smtClean="0"/>
          </a:p>
          <a:p>
            <a:endParaRPr lang="de-DE" dirty="0" smtClean="0"/>
          </a:p>
          <a:p>
            <a:endParaRPr lang="de-DE" dirty="0"/>
          </a:p>
        </p:txBody>
      </p:sp>
    </p:spTree>
    <p:extLst>
      <p:ext uri="{BB962C8B-B14F-4D97-AF65-F5344CB8AC3E}">
        <p14:creationId xmlns:p14="http://schemas.microsoft.com/office/powerpoint/2010/main" val="2704751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im Wandel</a:t>
            </a:r>
            <a:endParaRPr lang="de-DE" dirty="0"/>
          </a:p>
        </p:txBody>
      </p:sp>
      <p:sp>
        <p:nvSpPr>
          <p:cNvPr id="3" name="Inhaltsplatzhalter 2"/>
          <p:cNvSpPr>
            <a:spLocks noGrp="1"/>
          </p:cNvSpPr>
          <p:nvPr>
            <p:ph idx="1"/>
          </p:nvPr>
        </p:nvSpPr>
        <p:spPr/>
        <p:txBody>
          <a:bodyPr/>
          <a:lstStyle/>
          <a:p>
            <a:pPr marL="0" indent="0">
              <a:buNone/>
            </a:pPr>
            <a:endParaRPr lang="de-DE" dirty="0" smtClean="0"/>
          </a:p>
          <a:p>
            <a:pPr marL="0" indent="0">
              <a:buNone/>
            </a:pPr>
            <a:endParaRPr lang="de-DE" dirty="0"/>
          </a:p>
          <a:p>
            <a:pPr marL="0" indent="0">
              <a:buNone/>
            </a:pPr>
            <a:r>
              <a:rPr lang="de-DE" b="1" dirty="0" smtClean="0"/>
              <a:t>Das Projektkind der 68er: Sexuell befreit, anti-autoritär</a:t>
            </a:r>
            <a:endParaRPr lang="de-DE" b="1" dirty="0"/>
          </a:p>
        </p:txBody>
      </p:sp>
    </p:spTree>
    <p:extLst>
      <p:ext uri="{BB962C8B-B14F-4D97-AF65-F5344CB8AC3E}">
        <p14:creationId xmlns:p14="http://schemas.microsoft.com/office/powerpoint/2010/main" val="39219135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im Wandel</a:t>
            </a:r>
            <a:endParaRPr lang="de-DE" dirty="0"/>
          </a:p>
        </p:txBody>
      </p:sp>
      <p:sp>
        <p:nvSpPr>
          <p:cNvPr id="3" name="Inhaltsplatzhalter 2"/>
          <p:cNvSpPr>
            <a:spLocks noGrp="1"/>
          </p:cNvSpPr>
          <p:nvPr>
            <p:ph idx="1"/>
          </p:nvPr>
        </p:nvSpPr>
        <p:spPr>
          <a:xfrm>
            <a:off x="838200" y="1851382"/>
            <a:ext cx="10515600" cy="4351338"/>
          </a:xfrm>
        </p:spPr>
        <p:txBody>
          <a:bodyPr>
            <a:normAutofit/>
          </a:bodyPr>
          <a:lstStyle/>
          <a:p>
            <a:pPr marL="0" indent="0">
              <a:buNone/>
            </a:pPr>
            <a:r>
              <a:rPr lang="de-DE" dirty="0" smtClean="0"/>
              <a:t>Ab 1980 bis heute:</a:t>
            </a:r>
          </a:p>
          <a:p>
            <a:pPr marL="0" indent="0">
              <a:buNone/>
            </a:pPr>
            <a:endParaRPr lang="de-DE" dirty="0" smtClean="0"/>
          </a:p>
          <a:p>
            <a:pPr marL="0" indent="0">
              <a:buNone/>
            </a:pPr>
            <a:r>
              <a:rPr lang="de-DE" dirty="0" smtClean="0"/>
              <a:t>Autoritativer Erziehungsstil:</a:t>
            </a:r>
          </a:p>
          <a:p>
            <a:endParaRPr lang="de-DE" dirty="0"/>
          </a:p>
          <a:p>
            <a:pPr marL="0" indent="0">
              <a:buNone/>
            </a:pPr>
            <a:r>
              <a:rPr lang="de-DE" dirty="0" smtClean="0"/>
              <a:t>„Gesundes Mittelmaß“ zwischen autoritärer und permissiver </a:t>
            </a:r>
            <a:r>
              <a:rPr lang="de-DE" dirty="0"/>
              <a:t>E</a:t>
            </a:r>
            <a:r>
              <a:rPr lang="de-DE" dirty="0" smtClean="0"/>
              <a:t>rziehung: Eltern sollen dem Kind Grenzen setzen, dabei aber empathisch und einfühlsam mit ihnen umgehen. </a:t>
            </a:r>
          </a:p>
          <a:p>
            <a:pPr marL="0" indent="0">
              <a:buNone/>
            </a:pPr>
            <a:endParaRPr lang="de-DE" dirty="0"/>
          </a:p>
          <a:p>
            <a:pPr marL="0" indent="0">
              <a:buNone/>
            </a:pPr>
            <a:endParaRPr lang="de-DE" dirty="0"/>
          </a:p>
          <a:p>
            <a:pPr marL="0" indent="0">
              <a:buNone/>
            </a:pPr>
            <a:endParaRPr lang="de-DE" dirty="0" smtClean="0"/>
          </a:p>
          <a:p>
            <a:endParaRPr lang="de-DE" dirty="0"/>
          </a:p>
        </p:txBody>
      </p:sp>
    </p:spTree>
    <p:extLst>
      <p:ext uri="{BB962C8B-B14F-4D97-AF65-F5344CB8AC3E}">
        <p14:creationId xmlns:p14="http://schemas.microsoft.com/office/powerpoint/2010/main" val="2995325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im Wandel</a:t>
            </a:r>
            <a:endParaRPr lang="de-DE" dirty="0"/>
          </a:p>
        </p:txBody>
      </p:sp>
      <p:sp>
        <p:nvSpPr>
          <p:cNvPr id="3" name="Inhaltsplatzhalter 2"/>
          <p:cNvSpPr>
            <a:spLocks noGrp="1"/>
          </p:cNvSpPr>
          <p:nvPr>
            <p:ph idx="1"/>
          </p:nvPr>
        </p:nvSpPr>
        <p:spPr/>
        <p:txBody>
          <a:bodyPr>
            <a:normAutofit/>
          </a:bodyPr>
          <a:lstStyle/>
          <a:p>
            <a:pPr marL="0" indent="0">
              <a:buNone/>
            </a:pPr>
            <a:endParaRPr lang="de-DE" dirty="0" smtClean="0"/>
          </a:p>
          <a:p>
            <a:pPr marL="0" indent="0">
              <a:buNone/>
            </a:pPr>
            <a:r>
              <a:rPr lang="de-DE" dirty="0" smtClean="0"/>
              <a:t>Zurück zum Gestern? Die Bücher von Bernhard </a:t>
            </a:r>
            <a:r>
              <a:rPr lang="de-DE" dirty="0" err="1" smtClean="0"/>
              <a:t>Bueb</a:t>
            </a:r>
            <a:r>
              <a:rPr lang="de-DE" dirty="0" smtClean="0"/>
              <a:t> „Lob der Disziplin“ (2006)  und Michael Winterhoff „Warum unsere Kinder Tyrannen werden“ (2008).</a:t>
            </a:r>
          </a:p>
          <a:p>
            <a:pPr marL="0" indent="0">
              <a:buNone/>
            </a:pPr>
            <a:r>
              <a:rPr lang="de-DE" dirty="0" smtClean="0"/>
              <a:t>Der Film „Elternschule“ (2018)</a:t>
            </a:r>
          </a:p>
          <a:p>
            <a:pPr marL="0" indent="0">
              <a:buNone/>
            </a:pPr>
            <a:endParaRPr lang="de-DE" dirty="0"/>
          </a:p>
          <a:p>
            <a:pPr marL="0" indent="0">
              <a:buNone/>
            </a:pPr>
            <a:r>
              <a:rPr lang="de-DE" b="1" dirty="0" smtClean="0"/>
              <a:t>Projektkind: Kinder und Jugendliche, die der Erziehungsmacht und Autorität ihrer Eltern, Lehrer und gesellschaftlichen Regeln Folge leisten  </a:t>
            </a:r>
            <a:endParaRPr lang="de-DE" b="1" dirty="0"/>
          </a:p>
        </p:txBody>
      </p:sp>
    </p:spTree>
    <p:extLst>
      <p:ext uri="{BB962C8B-B14F-4D97-AF65-F5344CB8AC3E}">
        <p14:creationId xmlns:p14="http://schemas.microsoft.com/office/powerpoint/2010/main" val="15964334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heute</a:t>
            </a:r>
            <a:endParaRPr lang="de-DE" dirty="0"/>
          </a:p>
        </p:txBody>
      </p:sp>
      <p:sp>
        <p:nvSpPr>
          <p:cNvPr id="3" name="Inhaltsplatzhalter 2"/>
          <p:cNvSpPr>
            <a:spLocks noGrp="1"/>
          </p:cNvSpPr>
          <p:nvPr>
            <p:ph idx="1"/>
          </p:nvPr>
        </p:nvSpPr>
        <p:spPr/>
        <p:txBody>
          <a:bodyPr/>
          <a:lstStyle/>
          <a:p>
            <a:endParaRPr lang="de-DE"/>
          </a:p>
        </p:txBody>
      </p:sp>
    </p:spTree>
    <p:extLst>
      <p:ext uri="{BB962C8B-B14F-4D97-AF65-F5344CB8AC3E}">
        <p14:creationId xmlns:p14="http://schemas.microsoft.com/office/powerpoint/2010/main" val="2038776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heute</a:t>
            </a:r>
            <a:endParaRPr lang="de-DE" dirty="0"/>
          </a:p>
        </p:txBody>
      </p:sp>
      <p:sp>
        <p:nvSpPr>
          <p:cNvPr id="3" name="Inhaltsplatzhalter 2"/>
          <p:cNvSpPr>
            <a:spLocks noGrp="1"/>
          </p:cNvSpPr>
          <p:nvPr>
            <p:ph idx="1"/>
          </p:nvPr>
        </p:nvSpPr>
        <p:spPr/>
        <p:txBody>
          <a:bodyPr>
            <a:normAutofit fontScale="92500" lnSpcReduction="20000"/>
          </a:bodyPr>
          <a:lstStyle/>
          <a:p>
            <a:endParaRPr lang="de-DE" dirty="0" smtClean="0"/>
          </a:p>
          <a:p>
            <a:pPr marL="0" indent="0">
              <a:buNone/>
            </a:pPr>
            <a:r>
              <a:rPr lang="de-DE" u="sng" dirty="0" smtClean="0"/>
              <a:t>Bindungstheoretische Überlegungen</a:t>
            </a:r>
          </a:p>
          <a:p>
            <a:pPr marL="0" indent="0">
              <a:buNone/>
            </a:pPr>
            <a:endParaRPr lang="de-DE" dirty="0" smtClean="0"/>
          </a:p>
          <a:p>
            <a:pPr marL="0" indent="0">
              <a:buNone/>
            </a:pPr>
            <a:r>
              <a:rPr lang="de-DE" dirty="0" smtClean="0"/>
              <a:t>Kinder kommen als „soziale Wesen“ auf die Welt</a:t>
            </a:r>
          </a:p>
          <a:p>
            <a:pPr marL="0" indent="0">
              <a:buNone/>
            </a:pPr>
            <a:r>
              <a:rPr lang="de-DE" dirty="0" smtClean="0"/>
              <a:t>Frühe </a:t>
            </a:r>
            <a:r>
              <a:rPr lang="de-DE" dirty="0" smtClean="0"/>
              <a:t>Kindheit:</a:t>
            </a:r>
          </a:p>
          <a:p>
            <a:r>
              <a:rPr lang="de-DE" dirty="0" smtClean="0"/>
              <a:t>Anerkennung, Resonanz führen zu einem guten:</a:t>
            </a:r>
          </a:p>
          <a:p>
            <a:r>
              <a:rPr lang="de-DE" dirty="0" smtClean="0"/>
              <a:t>Selbstgefühl, Selbstwert, </a:t>
            </a:r>
            <a:r>
              <a:rPr lang="de-DE" dirty="0" smtClean="0"/>
              <a:t>Selbstwirksamkeit, (Welt)Vertrauen</a:t>
            </a:r>
            <a:endParaRPr lang="de-DE" dirty="0" smtClean="0"/>
          </a:p>
          <a:p>
            <a:pPr marL="0" indent="0">
              <a:buNone/>
            </a:pPr>
            <a:r>
              <a:rPr lang="de-DE" dirty="0" smtClean="0"/>
              <a:t>Heute:</a:t>
            </a:r>
            <a:endParaRPr lang="de-DE" dirty="0"/>
          </a:p>
          <a:p>
            <a:r>
              <a:rPr lang="de-DE" dirty="0" smtClean="0"/>
              <a:t>60% - 70% sicher gebundene Kinder und Jugendliche </a:t>
            </a:r>
          </a:p>
          <a:p>
            <a:r>
              <a:rPr lang="de-DE" dirty="0" smtClean="0"/>
              <a:t>80% der Kinder gelten als unauffällig, 20% als auffällig (KIGSS-Studie)</a:t>
            </a:r>
            <a:endParaRPr lang="de-DE" dirty="0"/>
          </a:p>
        </p:txBody>
      </p:sp>
    </p:spTree>
    <p:extLst>
      <p:ext uri="{BB962C8B-B14F-4D97-AF65-F5344CB8AC3E}">
        <p14:creationId xmlns:p14="http://schemas.microsoft.com/office/powerpoint/2010/main" val="2864769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heute</a:t>
            </a:r>
            <a:endParaRPr lang="de-DE" dirty="0"/>
          </a:p>
        </p:txBody>
      </p:sp>
      <p:sp>
        <p:nvSpPr>
          <p:cNvPr id="3" name="Inhaltsplatzhalter 2"/>
          <p:cNvSpPr>
            <a:spLocks noGrp="1"/>
          </p:cNvSpPr>
          <p:nvPr>
            <p:ph idx="1"/>
          </p:nvPr>
        </p:nvSpPr>
        <p:spPr/>
        <p:txBody>
          <a:bodyPr/>
          <a:lstStyle/>
          <a:p>
            <a:pPr marL="0" indent="0">
              <a:buNone/>
            </a:pPr>
            <a:r>
              <a:rPr lang="de-DE" dirty="0" smtClean="0"/>
              <a:t>Die existenziellen Bedürfnisse von Kindern:</a:t>
            </a:r>
          </a:p>
          <a:p>
            <a:pPr marL="0" indent="0">
              <a:buNone/>
            </a:pPr>
            <a:r>
              <a:rPr lang="de-DE" dirty="0" smtClean="0"/>
              <a:t>(Grundpfeiler jeder guten Bindung)</a:t>
            </a:r>
          </a:p>
          <a:p>
            <a:r>
              <a:rPr lang="de-DE" dirty="0" smtClean="0"/>
              <a:t>Anerkennung: Ich werde gesehen und gehört, also bin ich.“</a:t>
            </a:r>
          </a:p>
          <a:p>
            <a:r>
              <a:rPr lang="de-DE" dirty="0" smtClean="0"/>
              <a:t>Authentizität: So wie Du bist, bist du wertvoll für mich.“</a:t>
            </a:r>
          </a:p>
          <a:p>
            <a:r>
              <a:rPr lang="de-DE" dirty="0" smtClean="0"/>
              <a:t>Selbstgefühl: „Ich bin es wert, geliebt zu werden. So wie ich bin, darf ich sein.“</a:t>
            </a:r>
          </a:p>
          <a:p>
            <a:r>
              <a:rPr lang="de-DE" dirty="0" smtClean="0"/>
              <a:t>Selbstwert: „Ich bin wertvoll.“</a:t>
            </a:r>
          </a:p>
          <a:p>
            <a:r>
              <a:rPr lang="de-DE" dirty="0" smtClean="0"/>
              <a:t>Selbstwirksamkeit: „Was ich mir vornehme, gelingt.“ </a:t>
            </a:r>
          </a:p>
          <a:p>
            <a:endParaRPr lang="de-DE" dirty="0"/>
          </a:p>
        </p:txBody>
      </p:sp>
    </p:spTree>
    <p:extLst>
      <p:ext uri="{BB962C8B-B14F-4D97-AF65-F5344CB8AC3E}">
        <p14:creationId xmlns:p14="http://schemas.microsoft.com/office/powerpoint/2010/main" val="336206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heute</a:t>
            </a:r>
            <a:endParaRPr lang="de-DE" dirty="0"/>
          </a:p>
        </p:txBody>
      </p:sp>
      <p:sp>
        <p:nvSpPr>
          <p:cNvPr id="3" name="Inhaltsplatzhalter 2"/>
          <p:cNvSpPr>
            <a:spLocks noGrp="1"/>
          </p:cNvSpPr>
          <p:nvPr>
            <p:ph idx="1"/>
          </p:nvPr>
        </p:nvSpPr>
        <p:spPr/>
        <p:txBody>
          <a:bodyPr>
            <a:normAutofit/>
          </a:bodyPr>
          <a:lstStyle/>
          <a:p>
            <a:pPr marL="0" indent="0">
              <a:buNone/>
            </a:pPr>
            <a:r>
              <a:rPr lang="de-DE" dirty="0" smtClean="0"/>
              <a:t>Autoritative Erziehung heute:</a:t>
            </a:r>
          </a:p>
          <a:p>
            <a:pPr marL="0" indent="0">
              <a:buNone/>
            </a:pPr>
            <a:endParaRPr lang="de-DE" dirty="0"/>
          </a:p>
          <a:p>
            <a:r>
              <a:rPr lang="de-DE" dirty="0" smtClean="0"/>
              <a:t>Feinfühliger Umgang mit dem Säugling und Kleinkind</a:t>
            </a:r>
          </a:p>
          <a:p>
            <a:r>
              <a:rPr lang="de-DE" dirty="0" smtClean="0"/>
              <a:t>Verzicht auf körperliche Gewalt gegen über dem Kind und Jugendlichen</a:t>
            </a:r>
          </a:p>
          <a:p>
            <a:r>
              <a:rPr lang="de-DE" dirty="0" smtClean="0"/>
              <a:t>Respektvoller, einfühlsamer und regelgeleiteter Umgang</a:t>
            </a:r>
          </a:p>
          <a:p>
            <a:pPr marL="0" indent="0">
              <a:buNone/>
            </a:pPr>
            <a:endParaRPr lang="de-DE" dirty="0"/>
          </a:p>
          <a:p>
            <a:pPr marL="0" indent="0">
              <a:buNone/>
            </a:pPr>
            <a:r>
              <a:rPr lang="de-DE" b="1" dirty="0" smtClean="0"/>
              <a:t>Projektkind</a:t>
            </a:r>
            <a:r>
              <a:rPr lang="de-DE" b="1" dirty="0"/>
              <a:t>: Mündiges, selbstbewusstes Kind, das den von seinen Eltern aufgestellten Regeln aus eigener Einsicht folgt </a:t>
            </a:r>
          </a:p>
          <a:p>
            <a:pPr marL="0" indent="0">
              <a:buNone/>
            </a:pPr>
            <a:endParaRPr lang="de-DE" dirty="0"/>
          </a:p>
          <a:p>
            <a:pPr marL="0" indent="0">
              <a:buNone/>
            </a:pPr>
            <a:endParaRPr lang="de-DE" dirty="0" smtClean="0"/>
          </a:p>
          <a:p>
            <a:endParaRPr lang="de-DE" b="1" dirty="0"/>
          </a:p>
        </p:txBody>
      </p:sp>
    </p:spTree>
    <p:extLst>
      <p:ext uri="{BB962C8B-B14F-4D97-AF65-F5344CB8AC3E}">
        <p14:creationId xmlns:p14="http://schemas.microsoft.com/office/powerpoint/2010/main" val="3610425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heute</a:t>
            </a:r>
            <a:endParaRPr lang="de-DE" dirty="0"/>
          </a:p>
        </p:txBody>
      </p:sp>
      <p:sp>
        <p:nvSpPr>
          <p:cNvPr id="3" name="Inhaltsplatzhalter 2"/>
          <p:cNvSpPr>
            <a:spLocks noGrp="1"/>
          </p:cNvSpPr>
          <p:nvPr>
            <p:ph idx="1"/>
          </p:nvPr>
        </p:nvSpPr>
        <p:spPr/>
        <p:txBody>
          <a:bodyPr>
            <a:normAutofit fontScale="92500" lnSpcReduction="20000"/>
          </a:bodyPr>
          <a:lstStyle/>
          <a:p>
            <a:pPr marL="0" indent="0">
              <a:buNone/>
            </a:pPr>
            <a:endParaRPr lang="de-DE" dirty="0" smtClean="0"/>
          </a:p>
          <a:p>
            <a:pPr marL="0" indent="0">
              <a:buNone/>
            </a:pPr>
            <a:r>
              <a:rPr lang="de-DE" b="1" dirty="0" smtClean="0"/>
              <a:t>Kindheit, Jugend, frühes Erwachsensein heute:</a:t>
            </a:r>
          </a:p>
          <a:p>
            <a:pPr marL="0" indent="0">
              <a:buNone/>
            </a:pPr>
            <a:endParaRPr lang="de-DE" dirty="0"/>
          </a:p>
          <a:p>
            <a:pPr marL="0" indent="0">
              <a:buNone/>
            </a:pPr>
            <a:r>
              <a:rPr lang="de-DE" dirty="0" smtClean="0"/>
              <a:t>Generationskonflikt weitgehend passé</a:t>
            </a:r>
          </a:p>
          <a:p>
            <a:pPr marL="0" indent="0">
              <a:buNone/>
            </a:pPr>
            <a:r>
              <a:rPr lang="de-DE" dirty="0" smtClean="0"/>
              <a:t>70%-80% der Kinder und Jugendlichen wollen ihre Kinder ähnlich erziehen, wie sie selbst erzogen wurden (Shell Jugendstudie) </a:t>
            </a:r>
          </a:p>
          <a:p>
            <a:pPr marL="0" indent="0">
              <a:buNone/>
            </a:pPr>
            <a:endParaRPr lang="de-DE" dirty="0" smtClean="0"/>
          </a:p>
          <a:p>
            <a:pPr marL="0" indent="0">
              <a:buNone/>
            </a:pPr>
            <a:r>
              <a:rPr lang="de-DE" dirty="0" err="1" smtClean="0"/>
              <a:t>Anything</a:t>
            </a:r>
            <a:r>
              <a:rPr lang="de-DE" dirty="0" smtClean="0"/>
              <a:t> </a:t>
            </a:r>
            <a:r>
              <a:rPr lang="de-DE" dirty="0" err="1" smtClean="0"/>
              <a:t>goes</a:t>
            </a:r>
            <a:r>
              <a:rPr lang="de-DE" dirty="0" smtClean="0"/>
              <a:t> – privat und öffentlich </a:t>
            </a:r>
            <a:endParaRPr lang="de-DE" dirty="0"/>
          </a:p>
          <a:p>
            <a:pPr marL="0" indent="0">
              <a:buNone/>
            </a:pPr>
            <a:r>
              <a:rPr lang="de-DE" dirty="0" err="1" smtClean="0"/>
              <a:t>Kidult</a:t>
            </a:r>
            <a:r>
              <a:rPr lang="de-DE" dirty="0" smtClean="0"/>
              <a:t>-Gesellschaft:</a:t>
            </a:r>
            <a:endParaRPr lang="de-DE" dirty="0"/>
          </a:p>
          <a:p>
            <a:pPr marL="0" indent="0">
              <a:buNone/>
            </a:pPr>
            <a:r>
              <a:rPr lang="de-DE" dirty="0" smtClean="0"/>
              <a:t>„Ich bin doch nicht blöd“ – „Hauptsache, Ihr habt Spaß“ - </a:t>
            </a:r>
          </a:p>
          <a:p>
            <a:pPr marL="0" indent="0">
              <a:buNone/>
            </a:pPr>
            <a:r>
              <a:rPr lang="de-DE" dirty="0" smtClean="0"/>
              <a:t>Konsum und Werbung </a:t>
            </a:r>
          </a:p>
          <a:p>
            <a:pPr marL="0" indent="0">
              <a:buNone/>
            </a:pPr>
            <a:endParaRPr lang="de-DE" dirty="0" smtClean="0"/>
          </a:p>
          <a:p>
            <a:pPr marL="0" indent="0">
              <a:buNone/>
            </a:pPr>
            <a:endParaRPr lang="de-DE" dirty="0"/>
          </a:p>
          <a:p>
            <a:pPr marL="0" indent="0">
              <a:buNone/>
            </a:pPr>
            <a:endParaRPr lang="de-DE" dirty="0"/>
          </a:p>
        </p:txBody>
      </p:sp>
    </p:spTree>
    <p:extLst>
      <p:ext uri="{BB962C8B-B14F-4D97-AF65-F5344CB8AC3E}">
        <p14:creationId xmlns:p14="http://schemas.microsoft.com/office/powerpoint/2010/main" val="1608451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heute </a:t>
            </a:r>
            <a:endParaRPr lang="de-DE" dirty="0"/>
          </a:p>
        </p:txBody>
      </p:sp>
      <p:sp>
        <p:nvSpPr>
          <p:cNvPr id="3" name="Inhaltsplatzhalter 2"/>
          <p:cNvSpPr>
            <a:spLocks noGrp="1"/>
          </p:cNvSpPr>
          <p:nvPr>
            <p:ph idx="1"/>
          </p:nvPr>
        </p:nvSpPr>
        <p:spPr>
          <a:xfrm>
            <a:off x="838200" y="1941536"/>
            <a:ext cx="10515600" cy="4351338"/>
          </a:xfrm>
        </p:spPr>
        <p:txBody>
          <a:bodyPr>
            <a:normAutofit fontScale="92500" lnSpcReduction="20000"/>
          </a:bodyPr>
          <a:lstStyle/>
          <a:p>
            <a:pPr marL="0" indent="0">
              <a:buNone/>
            </a:pPr>
            <a:r>
              <a:rPr lang="de-DE" b="1" dirty="0" smtClean="0"/>
              <a:t>Der tägliche Ruf nach Leistung!</a:t>
            </a:r>
          </a:p>
          <a:p>
            <a:pPr marL="0" indent="0">
              <a:buNone/>
            </a:pPr>
            <a:r>
              <a:rPr lang="de-DE" dirty="0" smtClean="0"/>
              <a:t>Kita („Haus der kleinen Forscher“) – Schule – Ausbildung/Studium</a:t>
            </a:r>
          </a:p>
          <a:p>
            <a:pPr marL="0" indent="0">
              <a:buNone/>
            </a:pPr>
            <a:endParaRPr lang="de-DE" dirty="0" smtClean="0"/>
          </a:p>
          <a:p>
            <a:pPr marL="0" indent="0">
              <a:buNone/>
            </a:pPr>
            <a:r>
              <a:rPr lang="de-DE" dirty="0" smtClean="0"/>
              <a:t>897 Mio. Euro jährlich für private Nachhilfe</a:t>
            </a:r>
          </a:p>
          <a:p>
            <a:pPr marL="0" indent="0">
              <a:buNone/>
            </a:pPr>
            <a:r>
              <a:rPr lang="de-DE" dirty="0" smtClean="0"/>
              <a:t>87 Euro pro Monat geben Eltern für Nachhilfeunterricht aus</a:t>
            </a:r>
          </a:p>
          <a:p>
            <a:pPr marL="0" indent="0">
              <a:buNone/>
            </a:pPr>
            <a:r>
              <a:rPr lang="de-DE" dirty="0" smtClean="0"/>
              <a:t>1,2 Mio. Schüler</a:t>
            </a:r>
          </a:p>
          <a:p>
            <a:pPr marL="0" indent="0">
              <a:buNone/>
            </a:pPr>
            <a:endParaRPr lang="de-DE" dirty="0"/>
          </a:p>
          <a:p>
            <a:pPr marL="0" indent="0">
              <a:buNone/>
            </a:pPr>
            <a:r>
              <a:rPr lang="de-DE" dirty="0" smtClean="0"/>
              <a:t>„Kollateralschäden“:</a:t>
            </a:r>
          </a:p>
          <a:p>
            <a:pPr marL="0" indent="0">
              <a:buNone/>
            </a:pPr>
            <a:r>
              <a:rPr lang="de-DE" dirty="0" smtClean="0"/>
              <a:t>„Ich bin nur wertvoll, wenn ich etwas leiste“</a:t>
            </a:r>
          </a:p>
          <a:p>
            <a:pPr marL="0" indent="0">
              <a:buNone/>
            </a:pPr>
            <a:r>
              <a:rPr lang="de-DE" dirty="0" smtClean="0"/>
              <a:t>Erhöhter Verbrauch von </a:t>
            </a:r>
            <a:r>
              <a:rPr lang="de-DE" dirty="0" smtClean="0"/>
              <a:t>Psychopharmaka schon bei Grundschülern</a:t>
            </a:r>
            <a:endParaRPr lang="de-DE" dirty="0" smtClean="0"/>
          </a:p>
        </p:txBody>
      </p:sp>
    </p:spTree>
    <p:extLst>
      <p:ext uri="{BB962C8B-B14F-4D97-AF65-F5344CB8AC3E}">
        <p14:creationId xmlns:p14="http://schemas.microsoft.com/office/powerpoint/2010/main" val="1062066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heute</a:t>
            </a:r>
            <a:endParaRPr lang="de-DE" dirty="0"/>
          </a:p>
        </p:txBody>
      </p:sp>
      <p:sp>
        <p:nvSpPr>
          <p:cNvPr id="3" name="Inhaltsplatzhalter 2"/>
          <p:cNvSpPr>
            <a:spLocks noGrp="1"/>
          </p:cNvSpPr>
          <p:nvPr>
            <p:ph idx="1"/>
          </p:nvPr>
        </p:nvSpPr>
        <p:spPr/>
        <p:txBody>
          <a:bodyPr>
            <a:normAutofit lnSpcReduction="10000"/>
          </a:bodyPr>
          <a:lstStyle/>
          <a:p>
            <a:endParaRPr lang="de-DE" dirty="0" smtClean="0"/>
          </a:p>
          <a:p>
            <a:pPr marL="0" indent="0">
              <a:buNone/>
            </a:pPr>
            <a:r>
              <a:rPr lang="de-DE" dirty="0" smtClean="0"/>
              <a:t>Jedes Kind will etwas leisten – für sich und andere</a:t>
            </a:r>
          </a:p>
          <a:p>
            <a:pPr marL="0" indent="0">
              <a:buNone/>
            </a:pPr>
            <a:endParaRPr lang="de-DE" dirty="0"/>
          </a:p>
          <a:p>
            <a:pPr marL="0" indent="0">
              <a:buNone/>
            </a:pPr>
            <a:r>
              <a:rPr lang="de-DE" dirty="0" smtClean="0"/>
              <a:t>Was aber passiert, wenn sich die Forderung mach Leistung abkoppelt von Bindungs- und </a:t>
            </a:r>
            <a:r>
              <a:rPr lang="de-DE" dirty="0"/>
              <a:t>R</a:t>
            </a:r>
            <a:r>
              <a:rPr lang="de-DE" dirty="0" smtClean="0"/>
              <a:t>esonanzprozessen, von Empathie und Selbstverwirklichung? Wenn Leistung und das Streben nach „sozialer Dominanz“ eine Einheit bilden?</a:t>
            </a:r>
          </a:p>
          <a:p>
            <a:pPr marL="0" indent="0">
              <a:buNone/>
            </a:pPr>
            <a:r>
              <a:rPr lang="de-DE" dirty="0" smtClean="0"/>
              <a:t>Zum Verhältnis von sicherer </a:t>
            </a:r>
            <a:r>
              <a:rPr lang="de-DE" dirty="0" smtClean="0"/>
              <a:t>Bindung, Durchsetzungsvermögen und soziale Dominanz </a:t>
            </a:r>
          </a:p>
          <a:p>
            <a:pPr marL="0" indent="0">
              <a:buNone/>
            </a:pPr>
            <a:r>
              <a:rPr lang="de-DE" dirty="0" smtClean="0"/>
              <a:t> </a:t>
            </a:r>
            <a:endParaRPr lang="de-DE" dirty="0"/>
          </a:p>
        </p:txBody>
      </p:sp>
    </p:spTree>
    <p:extLst>
      <p:ext uri="{BB962C8B-B14F-4D97-AF65-F5344CB8AC3E}">
        <p14:creationId xmlns:p14="http://schemas.microsoft.com/office/powerpoint/2010/main" val="4164005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Übersicht</a:t>
            </a:r>
            <a:endParaRPr lang="de-DE" dirty="0"/>
          </a:p>
        </p:txBody>
      </p:sp>
      <p:sp>
        <p:nvSpPr>
          <p:cNvPr id="3" name="Inhaltsplatzhalter 2"/>
          <p:cNvSpPr>
            <a:spLocks noGrp="1"/>
          </p:cNvSpPr>
          <p:nvPr>
            <p:ph idx="1"/>
          </p:nvPr>
        </p:nvSpPr>
        <p:spPr>
          <a:xfrm>
            <a:off x="838200" y="1864261"/>
            <a:ext cx="10515600" cy="4351338"/>
          </a:xfrm>
        </p:spPr>
        <p:txBody>
          <a:bodyPr>
            <a:normAutofit fontScale="92500"/>
          </a:bodyPr>
          <a:lstStyle/>
          <a:p>
            <a:pPr marL="0" indent="0">
              <a:buNone/>
            </a:pPr>
            <a:r>
              <a:rPr lang="de-DE" b="1" dirty="0" smtClean="0"/>
              <a:t>Teil 2: Erziehung heute</a:t>
            </a:r>
          </a:p>
          <a:p>
            <a:pPr marL="0" indent="0">
              <a:buNone/>
            </a:pPr>
            <a:endParaRPr lang="de-DE" dirty="0" smtClean="0"/>
          </a:p>
          <a:p>
            <a:pPr marL="0" indent="0">
              <a:buNone/>
            </a:pPr>
            <a:r>
              <a:rPr lang="de-DE" b="1" dirty="0" smtClean="0"/>
              <a:t>Generationskonflikt passé </a:t>
            </a:r>
            <a:r>
              <a:rPr lang="de-DE" dirty="0" smtClean="0"/>
              <a:t>- „</a:t>
            </a:r>
            <a:r>
              <a:rPr lang="de-DE" dirty="0" err="1" smtClean="0"/>
              <a:t>Anything</a:t>
            </a:r>
            <a:r>
              <a:rPr lang="de-DE" dirty="0" smtClean="0"/>
              <a:t> </a:t>
            </a:r>
            <a:r>
              <a:rPr lang="de-DE" dirty="0" err="1" smtClean="0"/>
              <a:t>goes</a:t>
            </a:r>
            <a:r>
              <a:rPr lang="de-DE" dirty="0" smtClean="0"/>
              <a:t>?“</a:t>
            </a:r>
          </a:p>
          <a:p>
            <a:pPr marL="0" indent="0">
              <a:buNone/>
            </a:pPr>
            <a:r>
              <a:rPr lang="de-DE" b="1" dirty="0" smtClean="0"/>
              <a:t>Hauptsache „Leistung</a:t>
            </a:r>
            <a:r>
              <a:rPr lang="de-DE" dirty="0" smtClean="0"/>
              <a:t>“: Gelobt sei, wer es zu etwas bringt</a:t>
            </a:r>
          </a:p>
          <a:p>
            <a:pPr marL="0" indent="0">
              <a:buNone/>
            </a:pPr>
            <a:r>
              <a:rPr lang="de-DE" b="1" dirty="0" smtClean="0"/>
              <a:t>Selbstgefühl, Selbstwert und soziales Dominanzstreben</a:t>
            </a:r>
          </a:p>
          <a:p>
            <a:pPr marL="0" indent="0">
              <a:buNone/>
            </a:pPr>
            <a:r>
              <a:rPr lang="de-DE" b="1" dirty="0" smtClean="0"/>
              <a:t>Das neue „Projektkind“ als „Premiumkind“</a:t>
            </a:r>
          </a:p>
          <a:p>
            <a:pPr marL="0" indent="0">
              <a:buNone/>
            </a:pPr>
            <a:r>
              <a:rPr lang="de-DE" b="1" dirty="0" smtClean="0"/>
              <a:t>Was kommt nach der Generation Y? </a:t>
            </a:r>
            <a:r>
              <a:rPr lang="de-DE" dirty="0" smtClean="0"/>
              <a:t>Generation „</a:t>
            </a:r>
            <a:r>
              <a:rPr lang="de-DE" dirty="0" err="1" smtClean="0"/>
              <a:t>Snowflake</a:t>
            </a:r>
            <a:r>
              <a:rPr lang="de-DE" dirty="0" smtClean="0"/>
              <a:t>“. Generation K. Generation Smartphone? - Eine Generation erfindet sich neu</a:t>
            </a:r>
          </a:p>
          <a:p>
            <a:pPr marL="0" indent="0">
              <a:buNone/>
            </a:pPr>
            <a:r>
              <a:rPr lang="de-DE" b="1" dirty="0" smtClean="0"/>
              <a:t>Neue gesellschaftliche Herausforderungen</a:t>
            </a:r>
            <a:r>
              <a:rPr lang="de-DE" dirty="0" smtClean="0"/>
              <a:t>: Erziehung zu Weltoffenheit </a:t>
            </a:r>
            <a:endParaRPr lang="de-DE" dirty="0"/>
          </a:p>
        </p:txBody>
      </p:sp>
    </p:spTree>
    <p:extLst>
      <p:ext uri="{BB962C8B-B14F-4D97-AF65-F5344CB8AC3E}">
        <p14:creationId xmlns:p14="http://schemas.microsoft.com/office/powerpoint/2010/main" val="6790668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heute</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de-DE" dirty="0" smtClean="0"/>
              <a:t>Wer erzieht unsere Kinder?</a:t>
            </a:r>
          </a:p>
          <a:p>
            <a:pPr marL="0" indent="0">
              <a:buNone/>
            </a:pPr>
            <a:r>
              <a:rPr lang="de-DE" dirty="0"/>
              <a:t>„Was uns als die beste Erziehung für unsere Kinder erscheint, hat nur wenig mit den Kindern zu tun, </a:t>
            </a:r>
            <a:r>
              <a:rPr lang="de-DE" i="1" dirty="0"/>
              <a:t>wie sie sind</a:t>
            </a:r>
            <a:r>
              <a:rPr lang="de-DE" dirty="0"/>
              <a:t>. Es hat vielmehr damit zu tun, </a:t>
            </a:r>
            <a:r>
              <a:rPr lang="de-DE" i="1" dirty="0"/>
              <a:t>für was sie einmal gebraucht werden</a:t>
            </a:r>
            <a:r>
              <a:rPr lang="de-DE" dirty="0"/>
              <a:t>. Und da haben beileibe nicht nur die Eltern das Sagen.“ </a:t>
            </a:r>
          </a:p>
          <a:p>
            <a:pPr marL="0" indent="0">
              <a:buNone/>
            </a:pPr>
            <a:r>
              <a:rPr lang="de-DE" dirty="0"/>
              <a:t>Herbert Renz-Polster in: „Die Kindheit ist unantastbar.“</a:t>
            </a:r>
          </a:p>
          <a:p>
            <a:pPr marL="0" indent="0">
              <a:buNone/>
            </a:pPr>
            <a:endParaRPr lang="de-DE" dirty="0"/>
          </a:p>
          <a:p>
            <a:pPr marL="0" indent="0">
              <a:buNone/>
            </a:pPr>
            <a:r>
              <a:rPr lang="de-DE" dirty="0"/>
              <a:t>Neoliberale Vorstellungen: Der Markt entscheidet über alles.</a:t>
            </a:r>
          </a:p>
          <a:p>
            <a:pPr marL="0" indent="0">
              <a:buNone/>
            </a:pPr>
            <a:r>
              <a:rPr lang="de-DE" dirty="0"/>
              <a:t>Jede/r ist seines Glückes Schmied</a:t>
            </a:r>
            <a:r>
              <a:rPr lang="de-DE" dirty="0" smtClean="0"/>
              <a:t>. Nur der/die Beste zählen! Es gibt Winner – und leider auch Loser (selber schuld)!</a:t>
            </a:r>
          </a:p>
          <a:p>
            <a:pPr marL="0" indent="0">
              <a:buNone/>
            </a:pPr>
            <a:endParaRPr lang="de-DE" dirty="0"/>
          </a:p>
        </p:txBody>
      </p:sp>
    </p:spTree>
    <p:extLst>
      <p:ext uri="{BB962C8B-B14F-4D97-AF65-F5344CB8AC3E}">
        <p14:creationId xmlns:p14="http://schemas.microsoft.com/office/powerpoint/2010/main" val="34488626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heute</a:t>
            </a:r>
            <a:endParaRPr lang="de-DE" dirty="0"/>
          </a:p>
        </p:txBody>
      </p:sp>
      <p:sp>
        <p:nvSpPr>
          <p:cNvPr id="3" name="Inhaltsplatzhalter 2"/>
          <p:cNvSpPr>
            <a:spLocks noGrp="1"/>
          </p:cNvSpPr>
          <p:nvPr>
            <p:ph idx="1"/>
          </p:nvPr>
        </p:nvSpPr>
        <p:spPr/>
        <p:txBody>
          <a:bodyPr/>
          <a:lstStyle/>
          <a:p>
            <a:endParaRPr lang="de-DE" dirty="0" smtClean="0"/>
          </a:p>
          <a:p>
            <a:endParaRPr lang="de-DE" dirty="0"/>
          </a:p>
          <a:p>
            <a:endParaRPr lang="de-DE" dirty="0" smtClean="0"/>
          </a:p>
          <a:p>
            <a:pPr marL="0" indent="0">
              <a:buNone/>
            </a:pPr>
            <a:r>
              <a:rPr lang="de-DE" b="1" dirty="0"/>
              <a:t>Das </a:t>
            </a:r>
            <a:r>
              <a:rPr lang="de-DE" b="1" dirty="0" smtClean="0"/>
              <a:t>neoliberale Ideal vom </a:t>
            </a:r>
            <a:r>
              <a:rPr lang="de-DE" b="1" dirty="0"/>
              <a:t>Projektkind: An die Markterfordernisse angepasst, intelligent, erfolgreich und konsumfreudig.  </a:t>
            </a:r>
          </a:p>
          <a:p>
            <a:pPr marL="0" indent="0">
              <a:buNone/>
            </a:pPr>
            <a:r>
              <a:rPr lang="de-DE" dirty="0"/>
              <a:t> </a:t>
            </a:r>
          </a:p>
          <a:p>
            <a:endParaRPr lang="de-DE" dirty="0"/>
          </a:p>
        </p:txBody>
      </p:sp>
    </p:spTree>
    <p:extLst>
      <p:ext uri="{BB962C8B-B14F-4D97-AF65-F5344CB8AC3E}">
        <p14:creationId xmlns:p14="http://schemas.microsoft.com/office/powerpoint/2010/main" val="23523384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heute</a:t>
            </a:r>
            <a:endParaRPr lang="de-DE" dirty="0"/>
          </a:p>
        </p:txBody>
      </p:sp>
      <p:sp>
        <p:nvSpPr>
          <p:cNvPr id="3" name="Inhaltsplatzhalter 2"/>
          <p:cNvSpPr>
            <a:spLocks noGrp="1"/>
          </p:cNvSpPr>
          <p:nvPr>
            <p:ph idx="1"/>
          </p:nvPr>
        </p:nvSpPr>
        <p:spPr>
          <a:xfrm>
            <a:off x="992747" y="1864262"/>
            <a:ext cx="10515600" cy="4351338"/>
          </a:xfrm>
        </p:spPr>
        <p:txBody>
          <a:bodyPr>
            <a:normAutofit/>
          </a:bodyPr>
          <a:lstStyle/>
          <a:p>
            <a:pPr marL="0" indent="0">
              <a:buNone/>
            </a:pPr>
            <a:endParaRPr lang="de-DE" dirty="0" smtClean="0"/>
          </a:p>
          <a:p>
            <a:pPr marL="0" indent="0">
              <a:buNone/>
            </a:pPr>
            <a:r>
              <a:rPr lang="de-DE" dirty="0" smtClean="0"/>
              <a:t>Die Eltern:</a:t>
            </a:r>
          </a:p>
          <a:p>
            <a:pPr marL="0" indent="0">
              <a:buNone/>
            </a:pPr>
            <a:r>
              <a:rPr lang="de-DE" dirty="0" smtClean="0"/>
              <a:t>Merkwürdige Ambivalenz zwischen </a:t>
            </a:r>
            <a:r>
              <a:rPr lang="de-DE" dirty="0" err="1" smtClean="0"/>
              <a:t>Gewährenlassen</a:t>
            </a:r>
            <a:r>
              <a:rPr lang="de-DE" dirty="0" smtClean="0"/>
              <a:t> in alltäglichen Dingen und gleichzeitig häufig überzogenen Leistungsansprüchen</a:t>
            </a:r>
          </a:p>
          <a:p>
            <a:r>
              <a:rPr lang="de-DE" dirty="0" smtClean="0"/>
              <a:t>Hohe </a:t>
            </a:r>
            <a:r>
              <a:rPr lang="de-DE" dirty="0"/>
              <a:t>Identifikation mit dem Kind</a:t>
            </a:r>
            <a:endParaRPr lang="de-DE" dirty="0" smtClean="0"/>
          </a:p>
          <a:p>
            <a:r>
              <a:rPr lang="de-DE" dirty="0" smtClean="0"/>
              <a:t>Eltern als Coach </a:t>
            </a:r>
          </a:p>
          <a:p>
            <a:r>
              <a:rPr lang="de-DE" dirty="0" smtClean="0"/>
              <a:t>Helikopter-Eltern</a:t>
            </a:r>
            <a:endParaRPr lang="de-DE" dirty="0"/>
          </a:p>
          <a:p>
            <a:r>
              <a:rPr lang="de-DE" dirty="0" smtClean="0"/>
              <a:t>Angst vor sozialem Abstieg</a:t>
            </a:r>
          </a:p>
          <a:p>
            <a:pPr marL="0" indent="0">
              <a:buNone/>
            </a:pPr>
            <a:endParaRPr lang="de-DE" dirty="0"/>
          </a:p>
        </p:txBody>
      </p:sp>
    </p:spTree>
    <p:extLst>
      <p:ext uri="{BB962C8B-B14F-4D97-AF65-F5344CB8AC3E}">
        <p14:creationId xmlns:p14="http://schemas.microsoft.com/office/powerpoint/2010/main" val="35717792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heute</a:t>
            </a:r>
            <a:endParaRPr lang="de-DE" dirty="0"/>
          </a:p>
        </p:txBody>
      </p:sp>
      <p:sp>
        <p:nvSpPr>
          <p:cNvPr id="3" name="Inhaltsplatzhalter 2"/>
          <p:cNvSpPr>
            <a:spLocks noGrp="1"/>
          </p:cNvSpPr>
          <p:nvPr>
            <p:ph idx="1"/>
          </p:nvPr>
        </p:nvSpPr>
        <p:spPr/>
        <p:txBody>
          <a:bodyPr>
            <a:normAutofit/>
          </a:bodyPr>
          <a:lstStyle/>
          <a:p>
            <a:pPr marL="0" indent="0">
              <a:buNone/>
            </a:pPr>
            <a:r>
              <a:rPr lang="de-DE" dirty="0" smtClean="0"/>
              <a:t>Das Projekt- oder Premiumkind aus Sicht der Eltern:</a:t>
            </a:r>
          </a:p>
          <a:p>
            <a:pPr marL="0" indent="0">
              <a:buNone/>
            </a:pPr>
            <a:endParaRPr lang="de-DE" dirty="0"/>
          </a:p>
          <a:p>
            <a:pPr marL="0" indent="0">
              <a:buNone/>
            </a:pPr>
            <a:r>
              <a:rPr lang="de-DE" dirty="0" smtClean="0"/>
              <a:t>Beschützt und gefördert, erfolgreich, durchsetzungsstark, „smart“. </a:t>
            </a:r>
          </a:p>
          <a:p>
            <a:pPr marL="0" indent="0">
              <a:buNone/>
            </a:pPr>
            <a:r>
              <a:rPr lang="de-DE" dirty="0" smtClean="0"/>
              <a:t>Aus Selbstwert wird Selbstoptimierung.  </a:t>
            </a:r>
          </a:p>
          <a:p>
            <a:pPr marL="0" indent="0">
              <a:buNone/>
            </a:pPr>
            <a:endParaRPr lang="de-DE" dirty="0"/>
          </a:p>
          <a:p>
            <a:pPr marL="0" indent="0">
              <a:buNone/>
            </a:pPr>
            <a:r>
              <a:rPr lang="de-DE" dirty="0" smtClean="0"/>
              <a:t>„Erfolg hat, wer sich gut präsentieren kann, zeige dich also immer so, um bei anderen anzukommen und steigere damit deinen persönlichen Marktwert.“</a:t>
            </a:r>
          </a:p>
          <a:p>
            <a:pPr marL="0" indent="0">
              <a:buNone/>
            </a:pPr>
            <a:r>
              <a:rPr lang="de-DE" dirty="0" smtClean="0"/>
              <a:t>Beate </a:t>
            </a:r>
            <a:r>
              <a:rPr lang="de-DE" dirty="0" err="1" smtClean="0"/>
              <a:t>Grosegger</a:t>
            </a:r>
            <a:r>
              <a:rPr lang="de-DE" dirty="0" smtClean="0"/>
              <a:t>, Soziologin</a:t>
            </a:r>
            <a:endParaRPr lang="de-DE" dirty="0"/>
          </a:p>
        </p:txBody>
      </p:sp>
    </p:spTree>
    <p:extLst>
      <p:ext uri="{BB962C8B-B14F-4D97-AF65-F5344CB8AC3E}">
        <p14:creationId xmlns:p14="http://schemas.microsoft.com/office/powerpoint/2010/main" val="24309402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heute</a:t>
            </a:r>
            <a:endParaRPr lang="de-DE" dirty="0"/>
          </a:p>
        </p:txBody>
      </p:sp>
      <p:sp>
        <p:nvSpPr>
          <p:cNvPr id="3" name="Inhaltsplatzhalter 2"/>
          <p:cNvSpPr>
            <a:spLocks noGrp="1"/>
          </p:cNvSpPr>
          <p:nvPr>
            <p:ph idx="1"/>
          </p:nvPr>
        </p:nvSpPr>
        <p:spPr/>
        <p:txBody>
          <a:bodyPr/>
          <a:lstStyle/>
          <a:p>
            <a:endParaRPr lang="de-DE" dirty="0" smtClean="0"/>
          </a:p>
          <a:p>
            <a:pPr marL="0" indent="0">
              <a:buNone/>
            </a:pPr>
            <a:r>
              <a:rPr lang="de-DE" dirty="0" smtClean="0"/>
              <a:t>Was auf die Generation Y folgt:</a:t>
            </a:r>
          </a:p>
          <a:p>
            <a:endParaRPr lang="de-DE" dirty="0"/>
          </a:p>
          <a:p>
            <a:r>
              <a:rPr lang="de-DE" dirty="0" smtClean="0"/>
              <a:t>Generation „Smartphone“ (Digital natives)</a:t>
            </a:r>
          </a:p>
          <a:p>
            <a:r>
              <a:rPr lang="de-DE" dirty="0" smtClean="0"/>
              <a:t>Generation „</a:t>
            </a:r>
            <a:r>
              <a:rPr lang="de-DE" dirty="0"/>
              <a:t>Selfie</a:t>
            </a:r>
            <a:r>
              <a:rPr lang="de-DE" dirty="0" smtClean="0"/>
              <a:t>“</a:t>
            </a:r>
          </a:p>
          <a:p>
            <a:r>
              <a:rPr lang="de-DE" dirty="0" smtClean="0"/>
              <a:t>Generation </a:t>
            </a:r>
            <a:r>
              <a:rPr lang="de-DE" dirty="0"/>
              <a:t>„</a:t>
            </a:r>
            <a:r>
              <a:rPr lang="de-DE" dirty="0" err="1"/>
              <a:t>Snowflake</a:t>
            </a:r>
            <a:r>
              <a:rPr lang="de-DE" dirty="0"/>
              <a:t>“</a:t>
            </a:r>
          </a:p>
          <a:p>
            <a:r>
              <a:rPr lang="de-DE" dirty="0"/>
              <a:t>Generation „K“</a:t>
            </a:r>
          </a:p>
          <a:p>
            <a:endParaRPr lang="de-DE" dirty="0"/>
          </a:p>
        </p:txBody>
      </p:sp>
    </p:spTree>
    <p:extLst>
      <p:ext uri="{BB962C8B-B14F-4D97-AF65-F5344CB8AC3E}">
        <p14:creationId xmlns:p14="http://schemas.microsoft.com/office/powerpoint/2010/main" val="8560683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heute</a:t>
            </a:r>
            <a:endParaRPr lang="de-DE" dirty="0"/>
          </a:p>
        </p:txBody>
      </p:sp>
      <p:sp>
        <p:nvSpPr>
          <p:cNvPr id="3" name="Inhaltsplatzhalter 2"/>
          <p:cNvSpPr>
            <a:spLocks noGrp="1"/>
          </p:cNvSpPr>
          <p:nvPr>
            <p:ph idx="1"/>
          </p:nvPr>
        </p:nvSpPr>
        <p:spPr/>
        <p:txBody>
          <a:bodyPr>
            <a:normAutofit lnSpcReduction="10000"/>
          </a:bodyPr>
          <a:lstStyle/>
          <a:p>
            <a:pPr marL="0" indent="0">
              <a:buNone/>
            </a:pPr>
            <a:endParaRPr lang="de-DE" b="1" dirty="0" smtClean="0"/>
          </a:p>
          <a:p>
            <a:pPr marL="0" indent="0">
              <a:buNone/>
            </a:pPr>
            <a:r>
              <a:rPr lang="de-DE" b="1" dirty="0" smtClean="0"/>
              <a:t>Neue Herausforderungen: Erziehung zu Weltoffenheit</a:t>
            </a:r>
          </a:p>
          <a:p>
            <a:pPr marL="0" indent="0">
              <a:buNone/>
            </a:pPr>
            <a:r>
              <a:rPr lang="de-DE" dirty="0" smtClean="0"/>
              <a:t>Selbstgefühl: </a:t>
            </a:r>
            <a:r>
              <a:rPr lang="de-DE" i="1" dirty="0" smtClean="0"/>
              <a:t>„So, wie ich bin, bin ich gut.“</a:t>
            </a:r>
          </a:p>
          <a:p>
            <a:pPr marL="0" indent="0">
              <a:buNone/>
            </a:pPr>
            <a:r>
              <a:rPr lang="de-DE" dirty="0" smtClean="0"/>
              <a:t>Selbstwertgefühl </a:t>
            </a:r>
            <a:r>
              <a:rPr lang="de-DE" i="1" dirty="0" smtClean="0"/>
              <a:t>„Ich fühle mich wertvoll“</a:t>
            </a:r>
          </a:p>
          <a:p>
            <a:pPr marL="0" indent="0">
              <a:buNone/>
            </a:pPr>
            <a:r>
              <a:rPr lang="de-DE" dirty="0" smtClean="0"/>
              <a:t>Selbstwirksamkeit: </a:t>
            </a:r>
            <a:r>
              <a:rPr lang="de-DE" i="1" dirty="0" smtClean="0"/>
              <a:t>„Was ich mir vornehme, schaffe ich“</a:t>
            </a:r>
          </a:p>
          <a:p>
            <a:pPr marL="0" indent="0">
              <a:buNone/>
            </a:pPr>
            <a:r>
              <a:rPr lang="de-DE" dirty="0" smtClean="0"/>
              <a:t>Kommunikationsfähigkeit: </a:t>
            </a:r>
            <a:r>
              <a:rPr lang="de-DE" i="1" dirty="0" smtClean="0"/>
              <a:t>„Ich kann meine Wünsche/Bedürfnisse mitteilen“</a:t>
            </a:r>
          </a:p>
          <a:p>
            <a:pPr marL="0" indent="0">
              <a:buNone/>
            </a:pPr>
            <a:r>
              <a:rPr lang="de-DE" dirty="0" smtClean="0"/>
              <a:t>Selbstkontrolle: </a:t>
            </a:r>
            <a:r>
              <a:rPr lang="de-DE" i="1" dirty="0" smtClean="0"/>
              <a:t>„Ich weiß, was ich tue“</a:t>
            </a:r>
          </a:p>
          <a:p>
            <a:pPr marL="0" indent="0">
              <a:buNone/>
            </a:pPr>
            <a:r>
              <a:rPr lang="de-DE" dirty="0" smtClean="0"/>
              <a:t>Sinnfindung: </a:t>
            </a:r>
            <a:r>
              <a:rPr lang="de-DE" i="1" dirty="0" smtClean="0"/>
              <a:t>„Ich bin ich“</a:t>
            </a:r>
            <a:endParaRPr lang="de-DE" i="1" dirty="0"/>
          </a:p>
        </p:txBody>
      </p:sp>
    </p:spTree>
    <p:extLst>
      <p:ext uri="{BB962C8B-B14F-4D97-AF65-F5344CB8AC3E}">
        <p14:creationId xmlns:p14="http://schemas.microsoft.com/office/powerpoint/2010/main" val="40473352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im Wandel</a:t>
            </a:r>
            <a:endParaRPr lang="de-DE" dirty="0"/>
          </a:p>
        </p:txBody>
      </p:sp>
      <p:sp>
        <p:nvSpPr>
          <p:cNvPr id="3" name="Inhaltsplatzhalter 2"/>
          <p:cNvSpPr>
            <a:spLocks noGrp="1"/>
          </p:cNvSpPr>
          <p:nvPr>
            <p:ph idx="1"/>
          </p:nvPr>
        </p:nvSpPr>
        <p:spPr>
          <a:xfrm>
            <a:off x="966989" y="1928656"/>
            <a:ext cx="10515600" cy="4351338"/>
          </a:xfrm>
        </p:spPr>
        <p:txBody>
          <a:bodyPr/>
          <a:lstStyle/>
          <a:p>
            <a:pPr marL="0" indent="0">
              <a:buNone/>
            </a:pPr>
            <a:endParaRPr lang="de-DE" dirty="0" smtClean="0"/>
          </a:p>
          <a:p>
            <a:pPr marL="0" indent="0">
              <a:buNone/>
            </a:pPr>
            <a:endParaRPr lang="de-DE" dirty="0"/>
          </a:p>
          <a:p>
            <a:pPr marL="0" indent="0">
              <a:buNone/>
            </a:pPr>
            <a:r>
              <a:rPr lang="de-DE" b="1" dirty="0" smtClean="0"/>
              <a:t>Was dazu kommen kann:</a:t>
            </a:r>
          </a:p>
          <a:p>
            <a:pPr marL="0" indent="0">
              <a:buNone/>
            </a:pPr>
            <a:r>
              <a:rPr lang="de-DE" dirty="0" smtClean="0"/>
              <a:t>Empathie</a:t>
            </a:r>
          </a:p>
          <a:p>
            <a:pPr marL="0" indent="0">
              <a:buNone/>
            </a:pPr>
            <a:r>
              <a:rPr lang="de-DE" dirty="0" smtClean="0"/>
              <a:t>Verantwortung</a:t>
            </a:r>
          </a:p>
          <a:p>
            <a:pPr marL="0" indent="0">
              <a:buNone/>
            </a:pPr>
            <a:r>
              <a:rPr lang="de-DE" dirty="0" smtClean="0"/>
              <a:t>Die Freiheit, man selbst zu sein</a:t>
            </a:r>
            <a:endParaRPr lang="de-DE" dirty="0"/>
          </a:p>
        </p:txBody>
      </p:sp>
    </p:spTree>
    <p:extLst>
      <p:ext uri="{BB962C8B-B14F-4D97-AF65-F5344CB8AC3E}">
        <p14:creationId xmlns:p14="http://schemas.microsoft.com/office/powerpoint/2010/main" val="2914330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Teil 1: Erziehung im Wandel</a:t>
            </a:r>
            <a:endParaRPr lang="de-DE" dirty="0"/>
          </a:p>
        </p:txBody>
      </p:sp>
      <p:sp>
        <p:nvSpPr>
          <p:cNvPr id="3" name="Inhaltsplatzhalter 2"/>
          <p:cNvSpPr>
            <a:spLocks noGrp="1"/>
          </p:cNvSpPr>
          <p:nvPr>
            <p:ph idx="1"/>
          </p:nvPr>
        </p:nvSpPr>
        <p:spPr/>
        <p:txBody>
          <a:bodyPr/>
          <a:lstStyle/>
          <a:p>
            <a:endParaRPr lang="de-DE"/>
          </a:p>
        </p:txBody>
      </p:sp>
    </p:spTree>
    <p:extLst>
      <p:ext uri="{BB962C8B-B14F-4D97-AF65-F5344CB8AC3E}">
        <p14:creationId xmlns:p14="http://schemas.microsoft.com/office/powerpoint/2010/main" val="1110034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im Wandel</a:t>
            </a:r>
            <a:endParaRPr lang="de-DE" dirty="0"/>
          </a:p>
        </p:txBody>
      </p:sp>
      <p:sp>
        <p:nvSpPr>
          <p:cNvPr id="3" name="Inhaltsplatzhalter 2"/>
          <p:cNvSpPr>
            <a:spLocks noGrp="1"/>
          </p:cNvSpPr>
          <p:nvPr>
            <p:ph idx="1"/>
          </p:nvPr>
        </p:nvSpPr>
        <p:spPr>
          <a:xfrm>
            <a:off x="941231" y="1864262"/>
            <a:ext cx="10515600" cy="4351338"/>
          </a:xfrm>
        </p:spPr>
        <p:txBody>
          <a:bodyPr>
            <a:normAutofit lnSpcReduction="10000"/>
          </a:bodyPr>
          <a:lstStyle/>
          <a:p>
            <a:pPr marL="0" indent="0">
              <a:buNone/>
            </a:pPr>
            <a:endParaRPr lang="de-DE" dirty="0" smtClean="0"/>
          </a:p>
          <a:p>
            <a:pPr marL="0" indent="0">
              <a:buNone/>
            </a:pPr>
            <a:r>
              <a:rPr lang="de-DE" u="sng" dirty="0" smtClean="0"/>
              <a:t>Erziehungsprinzipien im Kaiserreich:</a:t>
            </a:r>
          </a:p>
          <a:p>
            <a:pPr marL="0" indent="0">
              <a:buNone/>
            </a:pPr>
            <a:endParaRPr lang="de-DE" dirty="0" smtClean="0"/>
          </a:p>
          <a:p>
            <a:pPr marL="0" indent="0">
              <a:buNone/>
            </a:pPr>
            <a:r>
              <a:rPr lang="de-DE" dirty="0" smtClean="0"/>
              <a:t>Unbedingter Gehorsam, Unterwerfung unter den elterlichen Willen</a:t>
            </a:r>
          </a:p>
          <a:p>
            <a:pPr marL="0" indent="0">
              <a:buNone/>
            </a:pPr>
            <a:r>
              <a:rPr lang="de-DE" dirty="0" smtClean="0"/>
              <a:t>Zucht und Ordnung</a:t>
            </a:r>
          </a:p>
          <a:p>
            <a:pPr marL="0" indent="0">
              <a:buNone/>
            </a:pPr>
            <a:r>
              <a:rPr lang="de-DE" dirty="0" smtClean="0"/>
              <a:t>Sauberkeit</a:t>
            </a:r>
          </a:p>
          <a:p>
            <a:pPr marL="0" indent="0">
              <a:buNone/>
            </a:pPr>
            <a:r>
              <a:rPr lang="de-DE" dirty="0" smtClean="0"/>
              <a:t>Selbstbeherrschung</a:t>
            </a:r>
          </a:p>
          <a:p>
            <a:pPr marL="0" indent="0">
              <a:buNone/>
            </a:pPr>
            <a:r>
              <a:rPr lang="de-DE" dirty="0" smtClean="0"/>
              <a:t>Beschämung, Einschüchterung und (körperliche) Bestrafung</a:t>
            </a:r>
          </a:p>
          <a:p>
            <a:pPr marL="0" indent="0">
              <a:buNone/>
            </a:pPr>
            <a:r>
              <a:rPr lang="de-DE" dirty="0" smtClean="0"/>
              <a:t>Liebesentzug</a:t>
            </a:r>
          </a:p>
        </p:txBody>
      </p:sp>
    </p:spTree>
    <p:extLst>
      <p:ext uri="{BB962C8B-B14F-4D97-AF65-F5344CB8AC3E}">
        <p14:creationId xmlns:p14="http://schemas.microsoft.com/office/powerpoint/2010/main" val="2713863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im Wandel</a:t>
            </a:r>
            <a:endParaRPr lang="de-DE" dirty="0"/>
          </a:p>
        </p:txBody>
      </p:sp>
      <p:sp>
        <p:nvSpPr>
          <p:cNvPr id="3" name="Inhaltsplatzhalter 2"/>
          <p:cNvSpPr>
            <a:spLocks noGrp="1"/>
          </p:cNvSpPr>
          <p:nvPr>
            <p:ph idx="1"/>
          </p:nvPr>
        </p:nvSpPr>
        <p:spPr/>
        <p:txBody>
          <a:bodyPr>
            <a:normAutofit fontScale="92500" lnSpcReduction="20000"/>
          </a:bodyPr>
          <a:lstStyle/>
          <a:p>
            <a:pPr marL="0" indent="0">
              <a:buNone/>
            </a:pPr>
            <a:endParaRPr lang="de-DE" dirty="0" smtClean="0"/>
          </a:p>
          <a:p>
            <a:pPr marL="0" indent="0">
              <a:buNone/>
            </a:pPr>
            <a:r>
              <a:rPr lang="de-DE" dirty="0" smtClean="0"/>
              <a:t>„Als Elfriede nicht so laut hersagte, sollte </a:t>
            </a:r>
            <a:r>
              <a:rPr lang="de-DE" dirty="0" smtClean="0"/>
              <a:t>sie wiederholen</a:t>
            </a:r>
            <a:r>
              <a:rPr lang="de-DE" dirty="0" smtClean="0"/>
              <a:t>, was sie natürlich aus Angst nicht fertig brachte und bekam 2 Tatzen. Nun war sie ganz gestört.  Sie kam weinend zu mir in den Garten. Doch so leid sie mir tat, ich gab ihr wenig Unterstützung in ihrem Schmerz …“</a:t>
            </a:r>
          </a:p>
          <a:p>
            <a:pPr marL="0" indent="0">
              <a:buNone/>
            </a:pPr>
            <a:r>
              <a:rPr lang="de-DE" dirty="0" smtClean="0"/>
              <a:t>Tagebucheintragung 1904</a:t>
            </a:r>
          </a:p>
          <a:p>
            <a:pPr marL="0" indent="0">
              <a:buNone/>
            </a:pPr>
            <a:endParaRPr lang="de-DE" dirty="0" smtClean="0"/>
          </a:p>
          <a:p>
            <a:pPr marL="0" indent="0">
              <a:buNone/>
            </a:pPr>
            <a:r>
              <a:rPr lang="de-DE" dirty="0" smtClean="0"/>
              <a:t>„</a:t>
            </a:r>
            <a:r>
              <a:rPr lang="de-DE" dirty="0" err="1" smtClean="0"/>
              <a:t>Glückli</a:t>
            </a:r>
            <a:r>
              <a:rPr lang="de-DE" dirty="0" smtClean="0"/>
              <a:t> ist oft ein gar zu komischer Kauz. Z.B. bleibt sie abends sehr ungern im Bett liegen und hat sie Lust zum Einschlafen. Da haben wir es mit kräftigen </a:t>
            </a:r>
            <a:r>
              <a:rPr lang="de-DE" dirty="0" err="1" smtClean="0"/>
              <a:t>Hieble</a:t>
            </a:r>
            <a:r>
              <a:rPr lang="de-DE" dirty="0" smtClean="0"/>
              <a:t> versucht … Nun dachten wir uns eine andere Strafe aus und banden ihr die Füße zusammen ..“</a:t>
            </a:r>
          </a:p>
          <a:p>
            <a:pPr marL="0" indent="0">
              <a:buNone/>
            </a:pPr>
            <a:r>
              <a:rPr lang="de-DE" dirty="0" smtClean="0"/>
              <a:t>Tagebucheintrag 1924 </a:t>
            </a:r>
            <a:endParaRPr lang="de-DE" dirty="0"/>
          </a:p>
        </p:txBody>
      </p:sp>
    </p:spTree>
    <p:extLst>
      <p:ext uri="{BB962C8B-B14F-4D97-AF65-F5344CB8AC3E}">
        <p14:creationId xmlns:p14="http://schemas.microsoft.com/office/powerpoint/2010/main" val="1172243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im Wandel</a:t>
            </a:r>
            <a:endParaRPr lang="de-DE" dirty="0"/>
          </a:p>
        </p:txBody>
      </p:sp>
      <p:sp>
        <p:nvSpPr>
          <p:cNvPr id="3" name="Inhaltsplatzhalter 2"/>
          <p:cNvSpPr>
            <a:spLocks noGrp="1"/>
          </p:cNvSpPr>
          <p:nvPr>
            <p:ph idx="1"/>
          </p:nvPr>
        </p:nvSpPr>
        <p:spPr>
          <a:xfrm>
            <a:off x="838200" y="2108960"/>
            <a:ext cx="10515600" cy="4351338"/>
          </a:xfrm>
        </p:spPr>
        <p:txBody>
          <a:bodyPr>
            <a:normAutofit/>
          </a:bodyPr>
          <a:lstStyle/>
          <a:p>
            <a:pPr marL="0" indent="0">
              <a:buNone/>
            </a:pPr>
            <a:r>
              <a:rPr lang="de-DE" b="1" dirty="0" smtClean="0"/>
              <a:t>Die „wissenschaftlichen“ Grundlagen</a:t>
            </a:r>
          </a:p>
          <a:p>
            <a:pPr marL="0" indent="0">
              <a:buNone/>
            </a:pPr>
            <a:endParaRPr lang="de-DE" dirty="0"/>
          </a:p>
          <a:p>
            <a:pPr marL="0" indent="0">
              <a:buNone/>
            </a:pPr>
            <a:r>
              <a:rPr lang="de-DE" dirty="0" smtClean="0"/>
              <a:t>Das Kind als „Feind“ des Erwachsenen: anarchisch, sündhaft, triebhaft, ungesteuert</a:t>
            </a:r>
          </a:p>
          <a:p>
            <a:pPr marL="0" indent="0">
              <a:buNone/>
            </a:pPr>
            <a:r>
              <a:rPr lang="de-DE" dirty="0" smtClean="0"/>
              <a:t>Das </a:t>
            </a:r>
            <a:r>
              <a:rPr lang="de-DE" dirty="0"/>
              <a:t>Kind als „Tyrann“</a:t>
            </a:r>
          </a:p>
          <a:p>
            <a:pPr marL="0" indent="0">
              <a:buNone/>
            </a:pPr>
            <a:r>
              <a:rPr lang="de-DE" dirty="0" smtClean="0"/>
              <a:t>Die Rolle der Medizin/Kinderheilkunde: Kinder im Säuglingsalter sind asozial, passiv und empfindungslos. Das Neugeborene muss erst noch zum Menschen werden (Säugling als „</a:t>
            </a:r>
            <a:r>
              <a:rPr lang="de-DE" dirty="0" err="1" smtClean="0"/>
              <a:t>Rückenmarksindividuuum</a:t>
            </a:r>
            <a:r>
              <a:rPr lang="de-DE" dirty="0" smtClean="0"/>
              <a:t>)</a:t>
            </a:r>
          </a:p>
        </p:txBody>
      </p:sp>
    </p:spTree>
    <p:extLst>
      <p:ext uri="{BB962C8B-B14F-4D97-AF65-F5344CB8AC3E}">
        <p14:creationId xmlns:p14="http://schemas.microsoft.com/office/powerpoint/2010/main" val="1313594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im Wandel</a:t>
            </a:r>
            <a:endParaRPr lang="de-DE" dirty="0"/>
          </a:p>
        </p:txBody>
      </p:sp>
      <p:sp>
        <p:nvSpPr>
          <p:cNvPr id="3" name="Inhaltsplatzhalter 2"/>
          <p:cNvSpPr>
            <a:spLocks noGrp="1"/>
          </p:cNvSpPr>
          <p:nvPr>
            <p:ph idx="1"/>
          </p:nvPr>
        </p:nvSpPr>
        <p:spPr/>
        <p:txBody>
          <a:bodyPr>
            <a:normAutofit fontScale="85000" lnSpcReduction="20000"/>
          </a:bodyPr>
          <a:lstStyle/>
          <a:p>
            <a:pPr marL="0" indent="0">
              <a:buNone/>
            </a:pPr>
            <a:r>
              <a:rPr lang="de-DE" dirty="0"/>
              <a:t>Adalbert Czerny, Berliner Charité, „Der Arzt als Erzieher des Kindes“ (1922</a:t>
            </a:r>
            <a:r>
              <a:rPr lang="de-DE" dirty="0" smtClean="0"/>
              <a:t>); Vorlesungen: „Der Arzt als Erzieher des Kindes“:</a:t>
            </a:r>
            <a:endParaRPr lang="de-DE" dirty="0"/>
          </a:p>
          <a:p>
            <a:pPr marL="0" indent="0">
              <a:buNone/>
            </a:pPr>
            <a:r>
              <a:rPr lang="de-DE" dirty="0"/>
              <a:t>Kleinkind ist schmerzunempfindlich, es besitzt keine psychischen Empfindungen. </a:t>
            </a:r>
            <a:endParaRPr lang="de-DE" dirty="0" smtClean="0"/>
          </a:p>
          <a:p>
            <a:pPr marL="0" indent="0">
              <a:buNone/>
            </a:pPr>
            <a:r>
              <a:rPr lang="de-DE" dirty="0" smtClean="0"/>
              <a:t>Geregelte Nahrungspausen als „die erste Erziehung zur Beherrschung des Willens“</a:t>
            </a:r>
          </a:p>
          <a:p>
            <a:pPr marL="0" indent="0">
              <a:buNone/>
            </a:pPr>
            <a:r>
              <a:rPr lang="de-DE" dirty="0" smtClean="0"/>
              <a:t>Erziehung zur Selbstbeherrschung „dass ihm nicht gestattet wird, sich alles anzueignen, wonach es verlangt. … „Unterbringung in einer Box“</a:t>
            </a:r>
          </a:p>
          <a:p>
            <a:pPr marL="0" indent="0">
              <a:buNone/>
            </a:pPr>
            <a:r>
              <a:rPr lang="de-DE" dirty="0" smtClean="0"/>
              <a:t>Warnung vor den Großeltern: „Ältere Menschen sind immer weichherziger, nachsichtiger gegen Kinder …“ </a:t>
            </a:r>
          </a:p>
          <a:p>
            <a:pPr marL="0" indent="0">
              <a:buNone/>
            </a:pPr>
            <a:r>
              <a:rPr lang="de-DE" dirty="0" smtClean="0"/>
              <a:t>Elterliche </a:t>
            </a:r>
            <a:r>
              <a:rPr lang="de-DE" dirty="0"/>
              <a:t>Autorität wird mit der Fähigkeit zur  „Subordination unter einen Vorgesetzten“ in Verbindung gebracht</a:t>
            </a:r>
            <a:r>
              <a:rPr lang="de-DE" dirty="0" smtClean="0"/>
              <a:t>.</a:t>
            </a:r>
          </a:p>
          <a:p>
            <a:pPr marL="0" indent="0">
              <a:buNone/>
            </a:pPr>
            <a:r>
              <a:rPr lang="de-DE" dirty="0"/>
              <a:t>Die Körperstrafe soll selten angewandt werden und „sei nur dann effektiv, wenn sie mit einer tatsächlichen Schmerzempfindung </a:t>
            </a:r>
            <a:r>
              <a:rPr lang="de-DE" dirty="0" smtClean="0"/>
              <a:t>verknüpft </a:t>
            </a:r>
            <a:r>
              <a:rPr lang="de-DE" dirty="0"/>
              <a:t>wird.“ </a:t>
            </a:r>
          </a:p>
          <a:p>
            <a:pPr marL="0" indent="0">
              <a:buNone/>
            </a:pPr>
            <a:endParaRPr lang="de-DE" dirty="0"/>
          </a:p>
          <a:p>
            <a:endParaRPr lang="de-DE" dirty="0"/>
          </a:p>
        </p:txBody>
      </p:sp>
    </p:spTree>
    <p:extLst>
      <p:ext uri="{BB962C8B-B14F-4D97-AF65-F5344CB8AC3E}">
        <p14:creationId xmlns:p14="http://schemas.microsoft.com/office/powerpoint/2010/main" val="1617397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Erziehung im Wandel</a:t>
            </a:r>
            <a:endParaRPr lang="de-DE" dirty="0"/>
          </a:p>
        </p:txBody>
      </p:sp>
      <p:sp>
        <p:nvSpPr>
          <p:cNvPr id="3" name="Inhaltsplatzhalter 2"/>
          <p:cNvSpPr>
            <a:spLocks noGrp="1"/>
          </p:cNvSpPr>
          <p:nvPr>
            <p:ph idx="1"/>
          </p:nvPr>
        </p:nvSpPr>
        <p:spPr>
          <a:xfrm>
            <a:off x="838200" y="2031687"/>
            <a:ext cx="10515600" cy="4351338"/>
          </a:xfrm>
        </p:spPr>
        <p:txBody>
          <a:bodyPr/>
          <a:lstStyle/>
          <a:p>
            <a:pPr marL="0" indent="0">
              <a:buNone/>
            </a:pPr>
            <a:r>
              <a:rPr lang="de-DE" b="1" dirty="0" smtClean="0"/>
              <a:t>Sind die Eltern an allem „schuld“?</a:t>
            </a:r>
          </a:p>
          <a:p>
            <a:pPr marL="0" indent="0">
              <a:buNone/>
            </a:pPr>
            <a:endParaRPr lang="de-DE" dirty="0"/>
          </a:p>
          <a:p>
            <a:pPr marL="0" indent="0">
              <a:buNone/>
            </a:pPr>
            <a:r>
              <a:rPr lang="de-DE" dirty="0" smtClean="0"/>
              <a:t>„Was uns als die beste Erziehung für unsere Kinder erscheint, hat nur wenig mit den Kindern zu tun, </a:t>
            </a:r>
            <a:r>
              <a:rPr lang="de-DE" i="1" dirty="0" smtClean="0"/>
              <a:t>wie sie sind</a:t>
            </a:r>
            <a:r>
              <a:rPr lang="de-DE" dirty="0" smtClean="0"/>
              <a:t>. Es hat vielmehr damit zu tun, </a:t>
            </a:r>
            <a:r>
              <a:rPr lang="de-DE" i="1" dirty="0" smtClean="0"/>
              <a:t>für was sie einmal gebraucht werden</a:t>
            </a:r>
            <a:r>
              <a:rPr lang="de-DE" dirty="0" smtClean="0"/>
              <a:t>. Und da haben beileibe nicht nur die Eltern das Sagen.“ </a:t>
            </a:r>
          </a:p>
          <a:p>
            <a:pPr marL="0" indent="0">
              <a:buNone/>
            </a:pPr>
            <a:r>
              <a:rPr lang="de-DE" dirty="0" smtClean="0"/>
              <a:t>Herbert Renz-Polster in: „Die Kindheit ist unantastbar.“</a:t>
            </a:r>
          </a:p>
          <a:p>
            <a:pPr marL="0" indent="0">
              <a:buNone/>
            </a:pPr>
            <a:endParaRPr lang="de-DE" dirty="0" smtClean="0"/>
          </a:p>
          <a:p>
            <a:pPr marL="0" indent="0">
              <a:buNone/>
            </a:pPr>
            <a:r>
              <a:rPr lang="de-DE" b="1" u="sng" dirty="0" smtClean="0"/>
              <a:t>Projektkind im Kaiserreich: (Soldat / Untertan / Mutter)   </a:t>
            </a:r>
            <a:endParaRPr lang="de-DE" b="1" u="sng" dirty="0"/>
          </a:p>
        </p:txBody>
      </p:sp>
    </p:spTree>
    <p:extLst>
      <p:ext uri="{BB962C8B-B14F-4D97-AF65-F5344CB8AC3E}">
        <p14:creationId xmlns:p14="http://schemas.microsoft.com/office/powerpoint/2010/main" val="12982613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2113</Words>
  <Application>Microsoft Office PowerPoint</Application>
  <PresentationFormat>Breitbild</PresentationFormat>
  <Paragraphs>258</Paragraphs>
  <Slides>36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36</vt:i4>
      </vt:variant>
    </vt:vector>
  </HeadingPairs>
  <TitlesOfParts>
    <vt:vector size="40" baseType="lpstr">
      <vt:lpstr>Arial</vt:lpstr>
      <vt:lpstr>Calibri</vt:lpstr>
      <vt:lpstr>Calibri Light</vt:lpstr>
      <vt:lpstr>Office Theme</vt:lpstr>
      <vt:lpstr>Das Projektkind und seine Eltern – Erziehung im gesellschaftlichen Wandel Ein Beitrag aus bindungstheoretischer Sicht </vt:lpstr>
      <vt:lpstr>Übersicht: Das Projektkind und seine Eltern</vt:lpstr>
      <vt:lpstr>Übersicht</vt:lpstr>
      <vt:lpstr>Teil 1: Erziehung im Wandel</vt:lpstr>
      <vt:lpstr>Erziehung im Wandel</vt:lpstr>
      <vt:lpstr>Erziehung im Wandel</vt:lpstr>
      <vt:lpstr>Erziehung im Wandel</vt:lpstr>
      <vt:lpstr>Erziehung im Wandel</vt:lpstr>
      <vt:lpstr>Erziehung im Wandel</vt:lpstr>
      <vt:lpstr>Erziehung im Wandel</vt:lpstr>
      <vt:lpstr>Erziehung im Wandel</vt:lpstr>
      <vt:lpstr>Erziehung im Wandel</vt:lpstr>
      <vt:lpstr>Erziehung im Wandel</vt:lpstr>
      <vt:lpstr>Erziehung im Wandel</vt:lpstr>
      <vt:lpstr>Erziehung im Wandel</vt:lpstr>
      <vt:lpstr>Erziehung m Wandel</vt:lpstr>
      <vt:lpstr>Erziehung im Wandel</vt:lpstr>
      <vt:lpstr>Erziehung im Wandel</vt:lpstr>
      <vt:lpstr>Erziehung im Wandel</vt:lpstr>
      <vt:lpstr>Erziehung im Wandel</vt:lpstr>
      <vt:lpstr>Erziehung im Wandel</vt:lpstr>
      <vt:lpstr>Erziehung im Wandel</vt:lpstr>
      <vt:lpstr>Erziehung heute</vt:lpstr>
      <vt:lpstr>Erziehung heute</vt:lpstr>
      <vt:lpstr>Erziehung heute</vt:lpstr>
      <vt:lpstr>Erziehung heute</vt:lpstr>
      <vt:lpstr>Erziehung heute</vt:lpstr>
      <vt:lpstr>Erziehung heute </vt:lpstr>
      <vt:lpstr>Erziehung heute</vt:lpstr>
      <vt:lpstr>Erziehung heute</vt:lpstr>
      <vt:lpstr>Erziehung heute</vt:lpstr>
      <vt:lpstr>Erziehung heute</vt:lpstr>
      <vt:lpstr>Erziehung heute</vt:lpstr>
      <vt:lpstr>Erziehung heute</vt:lpstr>
      <vt:lpstr>Erziehung heute</vt:lpstr>
      <vt:lpstr>Erziehung im Wandel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Projektkind und seine Eltern – Erziehung im gesellschaftlichen Wandel Ein Beitrag aus bindungstheoretischer Sicht</dc:title>
  <dc:creator>Claus</dc:creator>
  <cp:lastModifiedBy>Claus</cp:lastModifiedBy>
  <cp:revision>72</cp:revision>
  <cp:lastPrinted>2018-10-26T09:00:40Z</cp:lastPrinted>
  <dcterms:created xsi:type="dcterms:W3CDTF">2018-10-26T08:45:45Z</dcterms:created>
  <dcterms:modified xsi:type="dcterms:W3CDTF">2018-11-04T10:44:01Z</dcterms:modified>
</cp:coreProperties>
</file>